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1" r:id="rId3"/>
    <p:sldId id="263" r:id="rId4"/>
    <p:sldId id="277" r:id="rId5"/>
    <p:sldId id="261" r:id="rId6"/>
    <p:sldId id="286" r:id="rId7"/>
    <p:sldId id="268" r:id="rId8"/>
    <p:sldId id="291" r:id="rId9"/>
    <p:sldId id="287" r:id="rId10"/>
    <p:sldId id="285" r:id="rId11"/>
    <p:sldId id="259" r:id="rId12"/>
    <p:sldId id="294" r:id="rId13"/>
    <p:sldId id="282" r:id="rId14"/>
    <p:sldId id="283" r:id="rId15"/>
    <p:sldId id="293" r:id="rId16"/>
    <p:sldId id="290" r:id="rId17"/>
    <p:sldId id="279" r:id="rId18"/>
    <p:sldId id="28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in\Desktop\Dizertatie\Scris\Modules\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in\Desktop\Dizertatie\Scris\Modules\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in\Desktop\Dizertatie\Scris\Modules\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in\Desktop\Dizertatie\Scris\Modules\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in\Desktop\Dizertatie\Scris\Modules\resul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R2</a:t>
            </a:r>
            <a:r>
              <a:rPr lang="en-US" b="1" baseline="0" dirty="0"/>
              <a:t> of Random Forests (train vs test)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(Sheet1!$H$3,Sheet1!$H$5,Sheet1!$H$7,Sheet1!$H$9)</c:f>
              <c:numCache>
                <c:formatCode>General</c:formatCode>
                <c:ptCount val="4"/>
                <c:pt idx="0">
                  <c:v>90</c:v>
                </c:pt>
                <c:pt idx="1">
                  <c:v>88</c:v>
                </c:pt>
                <c:pt idx="2">
                  <c:v>78</c:v>
                </c:pt>
                <c:pt idx="3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F5-4775-B537-0328659D2E62}"/>
            </c:ext>
          </c:extLst>
        </c:ser>
        <c:ser>
          <c:idx val="1"/>
          <c:order val="1"/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(Sheet1!$M$3,Sheet1!$M$5,Sheet1!$M$7,Sheet1!$M$9)</c:f>
              <c:numCache>
                <c:formatCode>General</c:formatCode>
                <c:ptCount val="4"/>
                <c:pt idx="0">
                  <c:v>46</c:v>
                </c:pt>
                <c:pt idx="1">
                  <c:v>45</c:v>
                </c:pt>
                <c:pt idx="2">
                  <c:v>62</c:v>
                </c:pt>
                <c:pt idx="3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F5-4775-B537-0328659D2E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93375615"/>
        <c:axId val="1291472943"/>
      </c:barChart>
      <c:catAx>
        <c:axId val="129337561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291472943"/>
        <c:crosses val="autoZero"/>
        <c:auto val="1"/>
        <c:lblAlgn val="ctr"/>
        <c:lblOffset val="100"/>
        <c:noMultiLvlLbl val="0"/>
      </c:catAx>
      <c:valAx>
        <c:axId val="1291472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2933756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R2</a:t>
            </a:r>
            <a:r>
              <a:rPr lang="en-US" b="1" baseline="0" dirty="0"/>
              <a:t> of </a:t>
            </a:r>
            <a:r>
              <a:rPr lang="en-US" b="1" baseline="0" dirty="0" err="1"/>
              <a:t>XGBoost</a:t>
            </a:r>
            <a:r>
              <a:rPr lang="en-US" b="1" baseline="0" dirty="0"/>
              <a:t> (train vs test)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(Sheet1!$H$4,Sheet1!$H$6,Sheet1!$H$8,Sheet1!$H$10,Sheet1!$H$11)</c:f>
              <c:numCache>
                <c:formatCode>General</c:formatCode>
                <c:ptCount val="5"/>
                <c:pt idx="0">
                  <c:v>92</c:v>
                </c:pt>
                <c:pt idx="1">
                  <c:v>96</c:v>
                </c:pt>
                <c:pt idx="2">
                  <c:v>86</c:v>
                </c:pt>
                <c:pt idx="3">
                  <c:v>65</c:v>
                </c:pt>
                <c:pt idx="4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EB-4905-ADB5-C44447008356}"/>
            </c:ext>
          </c:extLst>
        </c:ser>
        <c:ser>
          <c:idx val="1"/>
          <c:order val="1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(Sheet1!$M$4,Sheet1!$M$6,Sheet1!$M$8,Sheet1!$M$10,Sheet1!$M$11)</c:f>
              <c:numCache>
                <c:formatCode>General</c:formatCode>
                <c:ptCount val="5"/>
                <c:pt idx="0">
                  <c:v>53</c:v>
                </c:pt>
                <c:pt idx="1">
                  <c:v>49</c:v>
                </c:pt>
                <c:pt idx="2">
                  <c:v>64</c:v>
                </c:pt>
                <c:pt idx="3">
                  <c:v>51</c:v>
                </c:pt>
                <c:pt idx="4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EB-4905-ADB5-C444470083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93375615"/>
        <c:axId val="1291472943"/>
      </c:barChart>
      <c:catAx>
        <c:axId val="129337561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291472943"/>
        <c:crosses val="autoZero"/>
        <c:auto val="1"/>
        <c:lblAlgn val="ctr"/>
        <c:lblOffset val="100"/>
        <c:noMultiLvlLbl val="0"/>
      </c:catAx>
      <c:valAx>
        <c:axId val="1291472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2933756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Test R2 of RF vs XGB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(Sheet1!$M$3,Sheet1!$M$5,Sheet1!$M$7,Sheet1!$M$9)</c:f>
              <c:numCache>
                <c:formatCode>General</c:formatCode>
                <c:ptCount val="4"/>
                <c:pt idx="0">
                  <c:v>46</c:v>
                </c:pt>
                <c:pt idx="1">
                  <c:v>45</c:v>
                </c:pt>
                <c:pt idx="2">
                  <c:v>62</c:v>
                </c:pt>
                <c:pt idx="3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6C-464F-82C7-C337A3E18368}"/>
            </c:ext>
          </c:extLst>
        </c:ser>
        <c:ser>
          <c:idx val="1"/>
          <c:order val="1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val>
            <c:numRef>
              <c:f>(Sheet1!$M$4,Sheet1!$M$6,Sheet1!$M$8,Sheet1!$M$10)</c:f>
              <c:numCache>
                <c:formatCode>General</c:formatCode>
                <c:ptCount val="4"/>
                <c:pt idx="0">
                  <c:v>53</c:v>
                </c:pt>
                <c:pt idx="1">
                  <c:v>49</c:v>
                </c:pt>
                <c:pt idx="2">
                  <c:v>64</c:v>
                </c:pt>
                <c:pt idx="3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6C-464F-82C7-C337A3E183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93375615"/>
        <c:axId val="1291472943"/>
      </c:barChart>
      <c:catAx>
        <c:axId val="129337561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291472943"/>
        <c:crosses val="autoZero"/>
        <c:auto val="1"/>
        <c:lblAlgn val="ctr"/>
        <c:lblOffset val="100"/>
        <c:noMultiLvlLbl val="0"/>
      </c:catAx>
      <c:valAx>
        <c:axId val="1291472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2933756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Train R2 of RF vs XGB</a:t>
            </a:r>
          </a:p>
        </c:rich>
      </c:tx>
      <c:layout>
        <c:manualLayout>
          <c:xMode val="edge"/>
          <c:yMode val="edge"/>
          <c:x val="0.33677077865266847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(Sheet1!$H$3,Sheet1!$H$5,Sheet1!$H$7,Sheet1!$H$9)</c:f>
              <c:numCache>
                <c:formatCode>General</c:formatCode>
                <c:ptCount val="4"/>
                <c:pt idx="0">
                  <c:v>90</c:v>
                </c:pt>
                <c:pt idx="1">
                  <c:v>88</c:v>
                </c:pt>
                <c:pt idx="2">
                  <c:v>78</c:v>
                </c:pt>
                <c:pt idx="3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4B-4B22-B587-8D6044E4B81F}"/>
            </c:ext>
          </c:extLst>
        </c:ser>
        <c:ser>
          <c:idx val="1"/>
          <c:order val="1"/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(Sheet1!$H$4,Sheet1!$H$6,Sheet1!$H$8,Sheet1!$H$10)</c:f>
              <c:numCache>
                <c:formatCode>General</c:formatCode>
                <c:ptCount val="4"/>
                <c:pt idx="0">
                  <c:v>92</c:v>
                </c:pt>
                <c:pt idx="1">
                  <c:v>96</c:v>
                </c:pt>
                <c:pt idx="2">
                  <c:v>86</c:v>
                </c:pt>
                <c:pt idx="3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4B-4B22-B587-8D6044E4B8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93375615"/>
        <c:axId val="1291472943"/>
      </c:barChart>
      <c:catAx>
        <c:axId val="129337561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291472943"/>
        <c:crosses val="autoZero"/>
        <c:auto val="1"/>
        <c:lblAlgn val="ctr"/>
        <c:lblOffset val="100"/>
        <c:noMultiLvlLbl val="0"/>
      </c:catAx>
      <c:valAx>
        <c:axId val="1291472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2933756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glow rad="139700">
                  <a:schemeClr val="tx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7C33-4364-87E2-080302BA34E4}"/>
              </c:ext>
            </c:extLst>
          </c:dPt>
          <c:cat>
            <c:strRef>
              <c:f>Sheet1!$C$3:$C$10</c:f>
              <c:strCache>
                <c:ptCount val="8"/>
                <c:pt idx="0">
                  <c:v>RF1</c:v>
                </c:pt>
                <c:pt idx="1">
                  <c:v>XGB1</c:v>
                </c:pt>
                <c:pt idx="2">
                  <c:v>RF2</c:v>
                </c:pt>
                <c:pt idx="3">
                  <c:v>XGB2</c:v>
                </c:pt>
                <c:pt idx="4">
                  <c:v>RF3</c:v>
                </c:pt>
                <c:pt idx="5">
                  <c:v>XGB3</c:v>
                </c:pt>
                <c:pt idx="6">
                  <c:v>RF4</c:v>
                </c:pt>
                <c:pt idx="7">
                  <c:v>XGB4</c:v>
                </c:pt>
              </c:strCache>
            </c:strRef>
          </c:cat>
          <c:val>
            <c:numRef>
              <c:f>Sheet1!$H$3:$H$10</c:f>
              <c:numCache>
                <c:formatCode>General</c:formatCode>
                <c:ptCount val="8"/>
                <c:pt idx="0">
                  <c:v>90</c:v>
                </c:pt>
                <c:pt idx="1">
                  <c:v>92</c:v>
                </c:pt>
                <c:pt idx="2">
                  <c:v>88</c:v>
                </c:pt>
                <c:pt idx="3">
                  <c:v>96</c:v>
                </c:pt>
                <c:pt idx="4">
                  <c:v>78</c:v>
                </c:pt>
                <c:pt idx="5">
                  <c:v>86</c:v>
                </c:pt>
                <c:pt idx="6">
                  <c:v>69</c:v>
                </c:pt>
                <c:pt idx="7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33-4364-87E2-080302BA34E4}"/>
            </c:ext>
          </c:extLst>
        </c:ser>
        <c:ser>
          <c:idx val="1"/>
          <c:order val="1"/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139700">
                  <a:schemeClr val="tx1">
                    <a:alpha val="40000"/>
                  </a:schemeClr>
                </a:glow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C33-4364-87E2-080302BA34E4}"/>
              </c:ext>
            </c:extLst>
          </c:dPt>
          <c:val>
            <c:numRef>
              <c:f>Sheet1!$M$3:$M$10</c:f>
              <c:numCache>
                <c:formatCode>General</c:formatCode>
                <c:ptCount val="8"/>
                <c:pt idx="0">
                  <c:v>46</c:v>
                </c:pt>
                <c:pt idx="1">
                  <c:v>53</c:v>
                </c:pt>
                <c:pt idx="2">
                  <c:v>45</c:v>
                </c:pt>
                <c:pt idx="3">
                  <c:v>49</c:v>
                </c:pt>
                <c:pt idx="4">
                  <c:v>62</c:v>
                </c:pt>
                <c:pt idx="5">
                  <c:v>64</c:v>
                </c:pt>
                <c:pt idx="6">
                  <c:v>46</c:v>
                </c:pt>
                <c:pt idx="7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33-4364-87E2-080302BA34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41264080"/>
        <c:axId val="1441358544"/>
      </c:barChart>
      <c:catAx>
        <c:axId val="1441264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441358544"/>
        <c:crosses val="autoZero"/>
        <c:auto val="1"/>
        <c:lblAlgn val="ctr"/>
        <c:lblOffset val="100"/>
        <c:noMultiLvlLbl val="0"/>
      </c:catAx>
      <c:valAx>
        <c:axId val="1441358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K"/>
          </a:p>
        </c:txPr>
        <c:crossAx val="1441264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CAF4-CF91-4878-8BA6-E149BED6CACD}" type="datetimeFigureOut">
              <a:rPr lang="en-DK" smtClean="0"/>
              <a:t>07/06/2020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156A-898D-4EBF-97B3-53F397B9A09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01720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CAF4-CF91-4878-8BA6-E149BED6CACD}" type="datetimeFigureOut">
              <a:rPr lang="en-DK" smtClean="0"/>
              <a:t>07/06/2020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156A-898D-4EBF-97B3-53F397B9A09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507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CAF4-CF91-4878-8BA6-E149BED6CACD}" type="datetimeFigureOut">
              <a:rPr lang="en-DK" smtClean="0"/>
              <a:t>07/06/2020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156A-898D-4EBF-97B3-53F397B9A09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64347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CAF4-CF91-4878-8BA6-E149BED6CACD}" type="datetimeFigureOut">
              <a:rPr lang="en-DK" smtClean="0"/>
              <a:t>07/06/2020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156A-898D-4EBF-97B3-53F397B9A098}" type="slidenum">
              <a:rPr lang="en-DK" smtClean="0"/>
              <a:t>‹#›</a:t>
            </a:fld>
            <a:endParaRPr lang="en-DK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398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CAF4-CF91-4878-8BA6-E149BED6CACD}" type="datetimeFigureOut">
              <a:rPr lang="en-DK" smtClean="0"/>
              <a:t>07/06/2020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156A-898D-4EBF-97B3-53F397B9A09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031345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CAF4-CF91-4878-8BA6-E149BED6CACD}" type="datetimeFigureOut">
              <a:rPr lang="en-DK" smtClean="0"/>
              <a:t>07/06/2020</a:t>
            </a:fld>
            <a:endParaRPr lang="en-DK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156A-898D-4EBF-97B3-53F397B9A09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276383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CAF4-CF91-4878-8BA6-E149BED6CACD}" type="datetimeFigureOut">
              <a:rPr lang="en-DK" smtClean="0"/>
              <a:t>07/06/2020</a:t>
            </a:fld>
            <a:endParaRPr lang="en-DK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156A-898D-4EBF-97B3-53F397B9A09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12259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CAF4-CF91-4878-8BA6-E149BED6CACD}" type="datetimeFigureOut">
              <a:rPr lang="en-DK" smtClean="0"/>
              <a:t>07/06/2020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156A-898D-4EBF-97B3-53F397B9A09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271564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CAF4-CF91-4878-8BA6-E149BED6CACD}" type="datetimeFigureOut">
              <a:rPr lang="en-DK" smtClean="0"/>
              <a:t>07/06/2020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156A-898D-4EBF-97B3-53F397B9A09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43353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CAF4-CF91-4878-8BA6-E149BED6CACD}" type="datetimeFigureOut">
              <a:rPr lang="en-DK" smtClean="0"/>
              <a:t>07/06/2020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156A-898D-4EBF-97B3-53F397B9A09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89205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CAF4-CF91-4878-8BA6-E149BED6CACD}" type="datetimeFigureOut">
              <a:rPr lang="en-DK" smtClean="0"/>
              <a:t>07/06/2020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156A-898D-4EBF-97B3-53F397B9A09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1162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CAF4-CF91-4878-8BA6-E149BED6CACD}" type="datetimeFigureOut">
              <a:rPr lang="en-DK" smtClean="0"/>
              <a:t>07/06/2020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156A-898D-4EBF-97B3-53F397B9A09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30878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CAF4-CF91-4878-8BA6-E149BED6CACD}" type="datetimeFigureOut">
              <a:rPr lang="en-DK" smtClean="0"/>
              <a:t>07/06/2020</a:t>
            </a:fld>
            <a:endParaRPr lang="en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156A-898D-4EBF-97B3-53F397B9A09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14169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CAF4-CF91-4878-8BA6-E149BED6CACD}" type="datetimeFigureOut">
              <a:rPr lang="en-DK" smtClean="0"/>
              <a:t>07/06/2020</a:t>
            </a:fld>
            <a:endParaRPr lang="en-DK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156A-898D-4EBF-97B3-53F397B9A09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3628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CAF4-CF91-4878-8BA6-E149BED6CACD}" type="datetimeFigureOut">
              <a:rPr lang="en-DK" smtClean="0"/>
              <a:t>07/06/2020</a:t>
            </a:fld>
            <a:endParaRPr lang="en-DK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156A-898D-4EBF-97B3-53F397B9A09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778537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CAF4-CF91-4878-8BA6-E149BED6CACD}" type="datetimeFigureOut">
              <a:rPr lang="en-DK" smtClean="0"/>
              <a:t>07/06/2020</a:t>
            </a:fld>
            <a:endParaRPr lang="en-DK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156A-898D-4EBF-97B3-53F397B9A09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75842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CAF4-CF91-4878-8BA6-E149BED6CACD}" type="datetimeFigureOut">
              <a:rPr lang="en-DK" smtClean="0"/>
              <a:t>07/06/2020</a:t>
            </a:fld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156A-898D-4EBF-97B3-53F397B9A09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07335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85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644CAF4-CF91-4878-8BA6-E149BED6CACD}" type="datetimeFigureOut">
              <a:rPr lang="en-DK" smtClean="0"/>
              <a:t>07/06/2020</a:t>
            </a:fld>
            <a:endParaRPr lang="en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156A-898D-4EBF-97B3-53F397B9A098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072250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80B84-A392-4F7F-8DEF-217E2247D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639" y="2397539"/>
            <a:ext cx="10500049" cy="3891294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Arial Black" panose="020B0A04020102020204" pitchFamily="34" charset="0"/>
              </a:rPr>
              <a:t>Predicting</a:t>
            </a:r>
            <a:r>
              <a:rPr lang="en-US" sz="44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54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Airbnb</a:t>
            </a:r>
            <a:r>
              <a:rPr lang="en-US" sz="44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4400" dirty="0">
                <a:solidFill>
                  <a:schemeClr val="tx1"/>
                </a:solidFill>
                <a:latin typeface="Arial Black" panose="020B0A04020102020204" pitchFamily="34" charset="0"/>
              </a:rPr>
              <a:t>nightly prices</a:t>
            </a:r>
            <a:br>
              <a:rPr lang="en-US" sz="66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</a:br>
            <a:r>
              <a:rPr lang="en-US" sz="6600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</a:rPr>
              <a:t> 		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A regression problem using machine learning</a:t>
            </a:r>
            <a:endParaRPr lang="en-DK" sz="4800" dirty="0">
              <a:solidFill>
                <a:schemeClr val="accent3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0BC4CF-2708-4DBB-8EB6-E3F4DE933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273" y="1814659"/>
            <a:ext cx="2603172" cy="2603172"/>
          </a:xfrm>
          <a:prstGeom prst="rect">
            <a:avLst/>
          </a:prstGeom>
          <a:effectLst>
            <a:outerShdw blurRad="50800" dist="50800" dir="5400000" sx="102000" sy="102000" algn="ctr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938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49831DE9-046E-43F6-9C0F-5709C8E5277C}"/>
              </a:ext>
            </a:extLst>
          </p:cNvPr>
          <p:cNvGrpSpPr/>
          <p:nvPr/>
        </p:nvGrpSpPr>
        <p:grpSpPr>
          <a:xfrm>
            <a:off x="647998" y="1279522"/>
            <a:ext cx="10896004" cy="4686300"/>
            <a:chOff x="916551" y="407410"/>
            <a:chExt cx="10896004" cy="46863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039DFC7-EE89-465D-B6F2-FBA54B26623D}"/>
                </a:ext>
              </a:extLst>
            </p:cNvPr>
            <p:cNvGrpSpPr/>
            <p:nvPr/>
          </p:nvGrpSpPr>
          <p:grpSpPr>
            <a:xfrm>
              <a:off x="916551" y="407410"/>
              <a:ext cx="10896004" cy="4686300"/>
              <a:chOff x="916551" y="407410"/>
              <a:chExt cx="10896004" cy="46863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0377267-74CD-4957-A0B5-73A7510CF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2086" y="807520"/>
                <a:ext cx="1627828" cy="1627828"/>
              </a:xfrm>
              <a:prstGeom prst="rect">
                <a:avLst/>
              </a:prstGeom>
              <a:effectLst>
                <a:outerShdw blurRad="50800" dist="50800" dir="5400000" algn="ctr" rotWithShape="0">
                  <a:srgbClr val="000000">
                    <a:alpha val="45000"/>
                  </a:srgbClr>
                </a:outerShdw>
              </a:effec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4B7734-7B6E-4FF5-9156-7BECA58F526D}"/>
                  </a:ext>
                </a:extLst>
              </p:cNvPr>
              <p:cNvSpPr txBox="1"/>
              <p:nvPr/>
            </p:nvSpPr>
            <p:spPr>
              <a:xfrm>
                <a:off x="1408382" y="3013531"/>
                <a:ext cx="12858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>
                    <a:solidFill>
                      <a:srgbClr val="00B0F0"/>
                    </a:solidFill>
                  </a:rPr>
                  <a:t>LISTINGS</a:t>
                </a:r>
                <a:endParaRPr lang="en-DK" sz="2000" b="1" u="sng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898643-BE26-483D-898B-7FD958400456}"/>
                  </a:ext>
                </a:extLst>
              </p:cNvPr>
              <p:cNvSpPr txBox="1"/>
              <p:nvPr/>
            </p:nvSpPr>
            <p:spPr>
              <a:xfrm>
                <a:off x="5282086" y="3028890"/>
                <a:ext cx="16278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CALENDAR</a:t>
                </a:r>
                <a:endParaRPr lang="en-DK" sz="2000" b="1" u="sng" dirty="0">
                  <a:solidFill>
                    <a:schemeClr val="bg2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2B0454-B23F-467F-AE93-3C64973D5C60}"/>
                  </a:ext>
                </a:extLst>
              </p:cNvPr>
              <p:cNvSpPr txBox="1"/>
              <p:nvPr/>
            </p:nvSpPr>
            <p:spPr>
              <a:xfrm>
                <a:off x="9346813" y="3013531"/>
                <a:ext cx="12858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REVIEWS</a:t>
                </a:r>
                <a:endParaRPr lang="en-DK" sz="2000" b="1" u="sng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768CDC53-8B6C-411B-87BD-87C01C2AE713}"/>
                  </a:ext>
                </a:extLst>
              </p:cNvPr>
              <p:cNvCxnSpPr>
                <a:cxnSpLocks/>
                <a:stCxn id="4" idx="2"/>
                <a:endCxn id="6" idx="0"/>
              </p:cNvCxnSpPr>
              <p:nvPr/>
            </p:nvCxnSpPr>
            <p:spPr>
              <a:xfrm>
                <a:off x="6096000" y="2435348"/>
                <a:ext cx="0" cy="593542"/>
              </a:xfrm>
              <a:prstGeom prst="straightConnector1">
                <a:avLst/>
              </a:prstGeom>
              <a:ln w="76200">
                <a:solidFill>
                  <a:schemeClr val="bg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2BE7C81C-3850-4870-BD7D-D09DF292A20A}"/>
                  </a:ext>
                </a:extLst>
              </p:cNvPr>
              <p:cNvCxnSpPr>
                <a:cxnSpLocks/>
                <a:endCxn id="5" idx="3"/>
              </p:cNvCxnSpPr>
              <p:nvPr/>
            </p:nvCxnSpPr>
            <p:spPr>
              <a:xfrm flipH="1">
                <a:off x="2694183" y="2306601"/>
                <a:ext cx="2587903" cy="906985"/>
              </a:xfrm>
              <a:prstGeom prst="straightConnector1">
                <a:avLst/>
              </a:prstGeom>
              <a:ln w="76200">
                <a:solidFill>
                  <a:srgbClr val="00B0F0"/>
                </a:solidFill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9CE344D-F1ED-45EC-8955-FBBCAE126D19}"/>
                  </a:ext>
                </a:extLst>
              </p:cNvPr>
              <p:cNvCxnSpPr>
                <a:cxnSpLocks/>
                <a:endCxn id="7" idx="1"/>
              </p:cNvCxnSpPr>
              <p:nvPr/>
            </p:nvCxnSpPr>
            <p:spPr>
              <a:xfrm>
                <a:off x="6909914" y="2263268"/>
                <a:ext cx="2436899" cy="950318"/>
              </a:xfrm>
              <a:prstGeom prst="straightConnector1">
                <a:avLst/>
              </a:prstGeom>
              <a:ln w="76200">
                <a:solidFill>
                  <a:schemeClr val="accent1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36C2C2-F2A0-440A-95DA-7B05706E02B2}"/>
                  </a:ext>
                </a:extLst>
              </p:cNvPr>
              <p:cNvSpPr txBox="1"/>
              <p:nvPr/>
            </p:nvSpPr>
            <p:spPr>
              <a:xfrm>
                <a:off x="5380653" y="407410"/>
                <a:ext cx="15292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 file types </a:t>
                </a:r>
                <a:endParaRPr lang="en-DK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9C779E-CC17-4473-8D9B-1F939B15A7BE}"/>
                  </a:ext>
                </a:extLst>
              </p:cNvPr>
              <p:cNvSpPr txBox="1"/>
              <p:nvPr/>
            </p:nvSpPr>
            <p:spPr>
              <a:xfrm>
                <a:off x="916551" y="3524050"/>
                <a:ext cx="276904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600" dirty="0"/>
                  <a:t>Continuous, text, geo, categorical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Extensive munging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Data analysis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Machine Learning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Currency is €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8142E4C-F8D4-41A5-B7F0-F8264163C743}"/>
                  </a:ext>
                </a:extLst>
              </p:cNvPr>
              <p:cNvSpPr txBox="1"/>
              <p:nvPr/>
            </p:nvSpPr>
            <p:spPr>
              <a:xfrm>
                <a:off x="8943988" y="3502183"/>
                <a:ext cx="286856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1600" dirty="0"/>
                  <a:t>Text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NLP 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Sentiment Analysis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Text analytics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600" dirty="0"/>
                  <a:t>Feature engineering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261FA9E-364D-40F1-9603-282408124F0F}"/>
                </a:ext>
              </a:extLst>
            </p:cNvPr>
            <p:cNvSpPr txBox="1"/>
            <p:nvPr/>
          </p:nvSpPr>
          <p:spPr>
            <a:xfrm>
              <a:off x="5040681" y="3429000"/>
              <a:ext cx="276904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1600" dirty="0"/>
                <a:t>Time series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/>
                <a:t>Data compression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/>
                <a:t>Time series analysis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/>
                <a:t>Forecasting </a:t>
              </a:r>
            </a:p>
            <a:p>
              <a:pPr marL="285750" indent="-285750">
                <a:buFontTx/>
                <a:buChar char="-"/>
              </a:pPr>
              <a:r>
                <a:rPr lang="en-US" sz="1600" dirty="0"/>
                <a:t>Very messy</a:t>
              </a:r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5E2CDD93-DCFE-4CC7-B723-EED237245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963" y="379169"/>
            <a:ext cx="3263416" cy="816245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THE DATA</a:t>
            </a:r>
            <a:endParaRPr lang="en-DK" dirty="0">
              <a:solidFill>
                <a:schemeClr val="accent3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212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07DFE-292F-4E91-B96B-8F55F6DEA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38117"/>
            <a:ext cx="9404723" cy="1400530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RANDOM FORESTS </a:t>
            </a:r>
            <a:endParaRPr lang="en-DK" dirty="0">
              <a:solidFill>
                <a:schemeClr val="accent3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0B6E15-6974-4AC8-91F5-1C4791265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34" y="4165390"/>
            <a:ext cx="946087" cy="946087"/>
          </a:xfrm>
          <a:effectLst>
            <a:glow rad="63500">
              <a:schemeClr val="accent3">
                <a:lumMod val="20000"/>
                <a:lumOff val="80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DCA6CC-84CB-44D8-9AAE-BDCDF41DE3FE}"/>
              </a:ext>
            </a:extLst>
          </p:cNvPr>
          <p:cNvSpPr txBox="1"/>
          <p:nvPr/>
        </p:nvSpPr>
        <p:spPr>
          <a:xfrm>
            <a:off x="652870" y="1035272"/>
            <a:ext cx="37415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Bagging of data and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Limits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RF is easier to tune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importance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Limited pre-processing</a:t>
            </a:r>
          </a:p>
          <a:p>
            <a:r>
              <a:rPr lang="en-US" dirty="0"/>
              <a:t> </a:t>
            </a:r>
            <a:endParaRPr lang="en-DK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1C98B5D-8F56-405A-BD0D-5447D2A99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634" y="3987852"/>
            <a:ext cx="1301160" cy="1301160"/>
          </a:xfrm>
          <a:prstGeom prst="rect">
            <a:avLst/>
          </a:prstGeom>
          <a:effectLst>
            <a:glow rad="63500">
              <a:schemeClr val="accent3">
                <a:lumMod val="20000"/>
                <a:lumOff val="80000"/>
                <a:alpha val="40000"/>
              </a:schemeClr>
            </a:glow>
          </a:effectLst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3BC7D23-8288-4D0B-8706-F1B3A0435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668" y="3814023"/>
            <a:ext cx="1648818" cy="1648818"/>
          </a:xfrm>
          <a:prstGeom prst="rect">
            <a:avLst/>
          </a:prstGeom>
          <a:effectLst>
            <a:glow rad="63500">
              <a:schemeClr val="accent3">
                <a:lumMod val="20000"/>
                <a:lumOff val="80000"/>
                <a:alpha val="40000"/>
              </a:schemeClr>
            </a:glo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65D839C-1243-432E-9DB8-F4A6BCCEDAB1}"/>
              </a:ext>
            </a:extLst>
          </p:cNvPr>
          <p:cNvSpPr/>
          <p:nvPr/>
        </p:nvSpPr>
        <p:spPr>
          <a:xfrm>
            <a:off x="6636111" y="4503297"/>
            <a:ext cx="545642" cy="2702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93224A0-280E-4FBD-B52B-3CF24BCAAAF9}"/>
              </a:ext>
            </a:extLst>
          </p:cNvPr>
          <p:cNvSpPr/>
          <p:nvPr/>
        </p:nvSpPr>
        <p:spPr>
          <a:xfrm>
            <a:off x="8550865" y="4503297"/>
            <a:ext cx="545642" cy="2702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513C0C-A027-44F2-9D98-F3428F564980}"/>
              </a:ext>
            </a:extLst>
          </p:cNvPr>
          <p:cNvGrpSpPr/>
          <p:nvPr/>
        </p:nvGrpSpPr>
        <p:grpSpPr>
          <a:xfrm>
            <a:off x="6636111" y="1096903"/>
            <a:ext cx="2702243" cy="2184767"/>
            <a:chOff x="5156429" y="1932148"/>
            <a:chExt cx="2702243" cy="2184767"/>
          </a:xfrm>
          <a:effectLst>
            <a:glow rad="63500">
              <a:schemeClr val="accent3">
                <a:lumMod val="20000"/>
                <a:lumOff val="80000"/>
                <a:alpha val="40000"/>
              </a:schemeClr>
            </a:glow>
          </a:effectLst>
        </p:grpSpPr>
        <p:pic>
          <p:nvPicPr>
            <p:cNvPr id="11" name="Content Placeholder 4">
              <a:extLst>
                <a:ext uri="{FF2B5EF4-FFF2-40B4-BE49-F238E27FC236}">
                  <a16:creationId xmlns:a16="http://schemas.microsoft.com/office/drawing/2014/main" id="{496F15E9-0022-4319-B554-2C30AA8A4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6429" y="3129513"/>
              <a:ext cx="620732" cy="620732"/>
            </a:xfrm>
            <a:prstGeom prst="rect">
              <a:avLst/>
            </a:prstGeom>
          </p:spPr>
        </p:pic>
        <p:pic>
          <p:nvPicPr>
            <p:cNvPr id="12" name="Content Placeholder 4">
              <a:extLst>
                <a:ext uri="{FF2B5EF4-FFF2-40B4-BE49-F238E27FC236}">
                  <a16:creationId xmlns:a16="http://schemas.microsoft.com/office/drawing/2014/main" id="{23D93AA3-B323-485E-B944-C420EB57D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9943" y="2821583"/>
              <a:ext cx="1295332" cy="1295332"/>
            </a:xfrm>
            <a:prstGeom prst="rect">
              <a:avLst/>
            </a:prstGeom>
          </p:spPr>
        </p:pic>
        <p:pic>
          <p:nvPicPr>
            <p:cNvPr id="13" name="Content Placeholder 4">
              <a:extLst>
                <a:ext uri="{FF2B5EF4-FFF2-40B4-BE49-F238E27FC236}">
                  <a16:creationId xmlns:a16="http://schemas.microsoft.com/office/drawing/2014/main" id="{1C0F3636-41F6-4268-868C-5B8D739A8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940" y="2255742"/>
              <a:ext cx="526356" cy="526356"/>
            </a:xfrm>
            <a:prstGeom prst="rect">
              <a:avLst/>
            </a:prstGeom>
          </p:spPr>
        </p:pic>
        <p:pic>
          <p:nvPicPr>
            <p:cNvPr id="15" name="Content Placeholder 4">
              <a:extLst>
                <a:ext uri="{FF2B5EF4-FFF2-40B4-BE49-F238E27FC236}">
                  <a16:creationId xmlns:a16="http://schemas.microsoft.com/office/drawing/2014/main" id="{7110DE29-869C-4628-9783-075A50A52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3805" y="2049701"/>
              <a:ext cx="1155422" cy="1155422"/>
            </a:xfrm>
            <a:prstGeom prst="rect">
              <a:avLst/>
            </a:prstGeom>
          </p:spPr>
        </p:pic>
        <p:pic>
          <p:nvPicPr>
            <p:cNvPr id="16" name="Content Placeholder 4">
              <a:extLst>
                <a:ext uri="{FF2B5EF4-FFF2-40B4-BE49-F238E27FC236}">
                  <a16:creationId xmlns:a16="http://schemas.microsoft.com/office/drawing/2014/main" id="{BA7536BA-9444-4A7B-8B88-1C0483B08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1344" y="1932148"/>
              <a:ext cx="808938" cy="808938"/>
            </a:xfrm>
            <a:prstGeom prst="rect">
              <a:avLst/>
            </a:prstGeom>
          </p:spPr>
        </p:pic>
        <p:pic>
          <p:nvPicPr>
            <p:cNvPr id="17" name="Content Placeholder 4">
              <a:extLst>
                <a:ext uri="{FF2B5EF4-FFF2-40B4-BE49-F238E27FC236}">
                  <a16:creationId xmlns:a16="http://schemas.microsoft.com/office/drawing/2014/main" id="{0582AD40-FEFE-40FD-8504-059789DBE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870" y="2835660"/>
              <a:ext cx="997802" cy="997802"/>
            </a:xfrm>
            <a:prstGeom prst="rect">
              <a:avLst/>
            </a:prstGeom>
          </p:spPr>
        </p:pic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6A795D4A-7701-42D4-8B2C-AA58D0502CA2}"/>
              </a:ext>
            </a:extLst>
          </p:cNvPr>
          <p:cNvSpPr txBox="1">
            <a:spLocks/>
          </p:cNvSpPr>
          <p:nvPr/>
        </p:nvSpPr>
        <p:spPr>
          <a:xfrm>
            <a:off x="657263" y="3060934"/>
            <a:ext cx="3105979" cy="7211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XGBOOST</a:t>
            </a:r>
            <a:r>
              <a:rPr lang="en-US" dirty="0"/>
              <a:t> </a:t>
            </a:r>
            <a:endParaRPr lang="en-DK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2F612E4-9540-4575-B349-35FB8C4DB1DE}"/>
              </a:ext>
            </a:extLst>
          </p:cNvPr>
          <p:cNvSpPr txBox="1">
            <a:spLocks/>
          </p:cNvSpPr>
          <p:nvPr/>
        </p:nvSpPr>
        <p:spPr>
          <a:xfrm>
            <a:off x="598458" y="3814023"/>
            <a:ext cx="4850379" cy="2736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Prone to overfitting with noisy data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Difficult to tune hyperparameters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Uses gradient, loss function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Uses regularization term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Feature importance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Limited pre-processing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900" dirty="0"/>
          </a:p>
          <a:p>
            <a:pPr>
              <a:buFont typeface="Arial" panose="020B0604020202020204" pitchFamily="34" charset="0"/>
              <a:buChar char="•"/>
            </a:pPr>
            <a:endParaRPr lang="en-D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A944A-1E5C-473D-A113-563435E91CFF}"/>
              </a:ext>
            </a:extLst>
          </p:cNvPr>
          <p:cNvSpPr txBox="1"/>
          <p:nvPr/>
        </p:nvSpPr>
        <p:spPr>
          <a:xfrm>
            <a:off x="6854610" y="3228627"/>
            <a:ext cx="2481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 tree growing</a:t>
            </a:r>
          </a:p>
          <a:p>
            <a:endParaRPr lang="en-DK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BC568C-AEDE-440B-AFAF-1EA7604EC8AF}"/>
              </a:ext>
            </a:extLst>
          </p:cNvPr>
          <p:cNvSpPr txBox="1"/>
          <p:nvPr/>
        </p:nvSpPr>
        <p:spPr>
          <a:xfrm>
            <a:off x="6636111" y="5416205"/>
            <a:ext cx="2856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Sequential tree growing</a:t>
            </a:r>
          </a:p>
          <a:p>
            <a:endParaRPr lang="en-DK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E1CE1AB-CF69-4624-BC7A-0E793C813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077" y="2531209"/>
            <a:ext cx="1301160" cy="130116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7B06595-6C67-4A14-8760-94F042FEE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13922">
            <a:off x="10959721" y="2594795"/>
            <a:ext cx="842554" cy="8425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5474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0A781-5656-4104-BC01-4BA734D6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EXPERIMENT PHASES</a:t>
            </a:r>
            <a:endParaRPr lang="en-DK" b="1" dirty="0">
              <a:solidFill>
                <a:schemeClr val="accent3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86B6F-1DBD-4ACB-B2B2-D88B68739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01630"/>
            <a:ext cx="8946541" cy="474677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I. Amsterdam data </a:t>
            </a:r>
          </a:p>
          <a:p>
            <a:pPr marL="0" indent="0">
              <a:buNone/>
            </a:pPr>
            <a:r>
              <a:rPr lang="en-US" dirty="0"/>
              <a:t>Baseline model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II. Amsterdam + photos </a:t>
            </a:r>
          </a:p>
          <a:p>
            <a:pPr marL="0" indent="0">
              <a:buNone/>
            </a:pPr>
            <a:r>
              <a:rPr lang="en-US" dirty="0"/>
              <a:t>Size, Weekly price, Entire home, Cleaning fee, Quick response time, Photography score, Distance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III. All 10 cities data </a:t>
            </a:r>
          </a:p>
          <a:p>
            <a:pPr marL="0" indent="0">
              <a:buNone/>
            </a:pPr>
            <a:r>
              <a:rPr lang="en-US" dirty="0"/>
              <a:t>City, Distance, Size, Cleaning fee, Sentiment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IV. Copenhagen – Paris and Athens – Berlin pairs</a:t>
            </a:r>
          </a:p>
          <a:p>
            <a:pPr marL="0" indent="0">
              <a:buNone/>
            </a:pPr>
            <a:r>
              <a:rPr lang="en-US" dirty="0"/>
              <a:t>RMSE, MAE close to III. R2 lower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V. 9 cities (10 – Amsterdam) </a:t>
            </a:r>
          </a:p>
          <a:p>
            <a:pPr marL="0" indent="0">
              <a:buNone/>
            </a:pPr>
            <a:r>
              <a:rPr lang="en-US" dirty="0"/>
              <a:t>Lower RMSE, MAE, also lower R2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163517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CC5EE28-3D2A-474F-BBD0-C949AF61B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8250007"/>
              </p:ext>
            </p:extLst>
          </p:nvPr>
        </p:nvGraphicFramePr>
        <p:xfrm>
          <a:off x="587017" y="869865"/>
          <a:ext cx="5036219" cy="2953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276C994-00F3-4599-B0FD-8EB0B84504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822762"/>
              </p:ext>
            </p:extLst>
          </p:nvPr>
        </p:nvGraphicFramePr>
        <p:xfrm>
          <a:off x="6568764" y="845306"/>
          <a:ext cx="5005716" cy="2953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89BC5BC-C23D-45CB-A078-EC82E299F4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5342855"/>
              </p:ext>
            </p:extLst>
          </p:nvPr>
        </p:nvGraphicFramePr>
        <p:xfrm>
          <a:off x="6652739" y="3862818"/>
          <a:ext cx="4921741" cy="2953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96E910F-38FC-426F-B386-997930D62B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8838257"/>
              </p:ext>
            </p:extLst>
          </p:nvPr>
        </p:nvGraphicFramePr>
        <p:xfrm>
          <a:off x="587018" y="3792745"/>
          <a:ext cx="5038531" cy="3023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7FD1C87A-25A8-4BD2-B4F5-93FDF9CC1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66" y="202910"/>
            <a:ext cx="2936249" cy="769592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RESULTS</a:t>
            </a:r>
            <a:endParaRPr lang="en-DK" dirty="0">
              <a:solidFill>
                <a:schemeClr val="accent3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65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0615FC7-19D9-4819-9A6D-3EC08105EC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1810634"/>
              </p:ext>
            </p:extLst>
          </p:nvPr>
        </p:nvGraphicFramePr>
        <p:xfrm>
          <a:off x="372188" y="1429333"/>
          <a:ext cx="7884291" cy="5002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B3A6352C-5FAF-49F2-83A0-941F66DA3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2001" y="659741"/>
            <a:ext cx="6351849" cy="769592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TRAIN VS TEST R2</a:t>
            </a:r>
            <a:endParaRPr lang="en-DK" dirty="0">
              <a:solidFill>
                <a:schemeClr val="accent3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6B3E0-5D79-4BC3-BBE3-526F94F15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573" y="1890101"/>
            <a:ext cx="2067086" cy="206708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F8A4A1-3F33-4791-BF8B-2CA6229C38D5}"/>
              </a:ext>
            </a:extLst>
          </p:cNvPr>
          <p:cNvSpPr txBox="1"/>
          <p:nvPr/>
        </p:nvSpPr>
        <p:spPr>
          <a:xfrm>
            <a:off x="9715992" y="4579505"/>
            <a:ext cx="1382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RMSE</a:t>
            </a:r>
            <a:r>
              <a:rPr lang="en-US" dirty="0"/>
              <a:t> 24€</a:t>
            </a:r>
            <a:endParaRPr lang="en-D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F131E-E822-40E3-BAB7-C70D21A5EA64}"/>
              </a:ext>
            </a:extLst>
          </p:cNvPr>
          <p:cNvSpPr txBox="1"/>
          <p:nvPr/>
        </p:nvSpPr>
        <p:spPr>
          <a:xfrm>
            <a:off x="9741279" y="5036705"/>
            <a:ext cx="127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MAE</a:t>
            </a:r>
            <a:r>
              <a:rPr lang="en-US" dirty="0"/>
              <a:t> 17€</a:t>
            </a:r>
            <a:endParaRPr lang="en-D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E1562B-60DD-4CB0-BD05-FEA18A153583}"/>
              </a:ext>
            </a:extLst>
          </p:cNvPr>
          <p:cNvSpPr txBox="1"/>
          <p:nvPr/>
        </p:nvSpPr>
        <p:spPr>
          <a:xfrm>
            <a:off x="9741279" y="5493905"/>
            <a:ext cx="98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R2</a:t>
            </a:r>
            <a:r>
              <a:rPr lang="en-US" dirty="0"/>
              <a:t> 64%</a:t>
            </a:r>
            <a:endParaRPr lang="en-D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63BBDA-0C61-4154-AE35-1A7CD58B4B5A}"/>
              </a:ext>
            </a:extLst>
          </p:cNvPr>
          <p:cNvSpPr txBox="1"/>
          <p:nvPr/>
        </p:nvSpPr>
        <p:spPr>
          <a:xfrm>
            <a:off x="9653134" y="4083680"/>
            <a:ext cx="1382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XGBoost</a:t>
            </a:r>
            <a:r>
              <a:rPr lang="en-US" b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3</a:t>
            </a:r>
            <a:endParaRPr lang="en-DK" u="sng" dirty="0"/>
          </a:p>
        </p:txBody>
      </p:sp>
    </p:spTree>
    <p:extLst>
      <p:ext uri="{BB962C8B-B14F-4D97-AF65-F5344CB8AC3E}">
        <p14:creationId xmlns:p14="http://schemas.microsoft.com/office/powerpoint/2010/main" val="3047654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BB3BC-5EE6-4A71-8440-3F93D419A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77130"/>
            <a:ext cx="8946541" cy="4671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Some differences between cities </a:t>
            </a:r>
          </a:p>
          <a:p>
            <a:pPr marL="0" indent="0">
              <a:buNone/>
            </a:pPr>
            <a:r>
              <a:rPr lang="en-US" dirty="0"/>
              <a:t>Copenhageners don’t ask for deposits</a:t>
            </a:r>
          </a:p>
          <a:p>
            <a:pPr marL="0" indent="0">
              <a:buNone/>
            </a:pPr>
            <a:r>
              <a:rPr lang="en-US" dirty="0"/>
              <a:t>Many in Prague hold multiple listings </a:t>
            </a:r>
          </a:p>
          <a:p>
            <a:pPr marL="0" indent="0">
              <a:buNone/>
            </a:pPr>
            <a:r>
              <a:rPr lang="en-US" dirty="0"/>
              <a:t>London and Paris lowering prices, Vienna and Prague growing fast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Not enough data </a:t>
            </a:r>
          </a:p>
          <a:p>
            <a:pPr marL="0" indent="0">
              <a:buNone/>
            </a:pPr>
            <a:r>
              <a:rPr lang="en-US" dirty="0"/>
              <a:t>Most researchers have an R2 under 70%</a:t>
            </a:r>
          </a:p>
          <a:p>
            <a:pPr marL="0" indent="0">
              <a:buNone/>
            </a:pPr>
            <a:r>
              <a:rPr lang="en-US" dirty="0"/>
              <a:t>Photography &amp; host info show promise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Sampling</a:t>
            </a:r>
          </a:p>
          <a:p>
            <a:pPr marL="0" indent="0">
              <a:buNone/>
            </a:pPr>
            <a:r>
              <a:rPr lang="en-US" dirty="0"/>
              <a:t>More data is better</a:t>
            </a:r>
          </a:p>
          <a:p>
            <a:pPr marL="0" indent="0">
              <a:buNone/>
            </a:pPr>
            <a:r>
              <a:rPr lang="en-US" dirty="0"/>
              <a:t>Removing “Outlier” cities can decrease error </a:t>
            </a:r>
          </a:p>
          <a:p>
            <a:pPr marL="0" indent="0">
              <a:buNone/>
            </a:pPr>
            <a:endParaRPr lang="en-DK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8C44E9-B84E-4EAD-914D-99391B14E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3" y="452438"/>
            <a:ext cx="9404350" cy="1400175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TAKE AWAYS</a:t>
            </a:r>
            <a:b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</a:br>
            <a:endParaRPr lang="en-DK" dirty="0">
              <a:solidFill>
                <a:schemeClr val="accent3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79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48A9010-507A-4B0B-A704-DF4B0E5AC7C3}"/>
              </a:ext>
            </a:extLst>
          </p:cNvPr>
          <p:cNvGrpSpPr/>
          <p:nvPr/>
        </p:nvGrpSpPr>
        <p:grpSpPr>
          <a:xfrm>
            <a:off x="1816949" y="3306768"/>
            <a:ext cx="8558102" cy="2649964"/>
            <a:chOff x="1816949" y="4026599"/>
            <a:chExt cx="8558102" cy="264996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C5838AC-58C2-4BB3-8EC9-44728E9F4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0788" y="4026599"/>
              <a:ext cx="2394263" cy="2394263"/>
            </a:xfrm>
            <a:prstGeom prst="rect">
              <a:avLst/>
            </a:prstGeom>
            <a:effectLst>
              <a:outerShdw blurRad="76200" dist="50800" dir="5400000" sx="101000" sy="101000" algn="ctr" rotWithShape="0">
                <a:srgbClr val="000000">
                  <a:alpha val="60000"/>
                </a:srgb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062A89D-B7E7-4B21-B017-C01EDB030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1188" y="4295010"/>
              <a:ext cx="2019325" cy="2019325"/>
            </a:xfrm>
            <a:prstGeom prst="rect">
              <a:avLst/>
            </a:prstGeom>
            <a:effectLst>
              <a:outerShdw blurRad="76200" dist="50800" dir="5400000" sx="101000" sy="101000" algn="ctr" rotWithShape="0">
                <a:srgbClr val="000000">
                  <a:alpha val="60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F0E5D7C-7A51-401C-87E7-A17FFA582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949" y="4369655"/>
              <a:ext cx="2306908" cy="2306908"/>
            </a:xfrm>
            <a:prstGeom prst="rect">
              <a:avLst/>
            </a:prstGeom>
            <a:effectLst>
              <a:outerShdw blurRad="76200" dist="50800" dir="5400000" sx="101000" sy="101000" algn="ctr" rotWithShape="0">
                <a:srgbClr val="000000">
                  <a:alpha val="60000"/>
                </a:srgbClr>
              </a:outerShdw>
            </a:effec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5434EC-3C22-468F-B5B0-4EA2B4226545}"/>
              </a:ext>
            </a:extLst>
          </p:cNvPr>
          <p:cNvGrpSpPr/>
          <p:nvPr/>
        </p:nvGrpSpPr>
        <p:grpSpPr>
          <a:xfrm>
            <a:off x="1894474" y="858292"/>
            <a:ext cx="7984101" cy="2360027"/>
            <a:chOff x="1894474" y="1447495"/>
            <a:chExt cx="7984101" cy="2360027"/>
          </a:xfrm>
          <a:effectLst>
            <a:outerShdw blurRad="76200" dist="50800" dir="5400000" sx="101000" sy="101000" algn="ctr" rotWithShape="0">
              <a:srgbClr val="000000">
                <a:alpha val="60000"/>
              </a:srgbClr>
            </a:outerShdw>
          </a:effectLst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D73E7C-4B10-4289-A6CA-65F4E8A5E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836" y="1447495"/>
              <a:ext cx="2360027" cy="236002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9DBC8C-E211-4435-8D6F-F6350D769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7852" y="1447495"/>
              <a:ext cx="2210723" cy="221072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5066C2B-2224-4885-BF7E-79FFA374C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474" y="1755132"/>
              <a:ext cx="1903086" cy="19030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7041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1E9A79-2A3F-41F4-B7C0-876E6A776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  <a14:imgEffect>
                      <a14:brightnessContrast bright="5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76" y="399698"/>
            <a:ext cx="10230974" cy="645830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5EB5A2-74D6-4B30-8C74-A05E9FFB8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417" y="1261419"/>
            <a:ext cx="4440297" cy="2585490"/>
          </a:xfrm>
          <a:prstGeom prst="rect">
            <a:avLst/>
          </a:prstGeom>
          <a:effectLst>
            <a:outerShdw blurRad="50800" dist="88900" dir="8400000" algn="ctr" rotWithShape="0">
              <a:srgbClr val="000000">
                <a:alpha val="7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D8B3B-CECA-403F-A3A9-A06B55E6CA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127" y="1851472"/>
            <a:ext cx="5347661" cy="3027818"/>
          </a:xfrm>
          <a:prstGeom prst="rect">
            <a:avLst/>
          </a:prstGeom>
          <a:effectLst>
            <a:outerShdw blurRad="50800" dist="88900" dir="8400000" algn="ctr" rotWithShape="0">
              <a:srgbClr val="000000">
                <a:alpha val="7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EBC6F-904E-42D2-AD88-1A8FC6D45D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415" y="2554164"/>
            <a:ext cx="4562085" cy="3106218"/>
          </a:xfrm>
          <a:prstGeom prst="rect">
            <a:avLst/>
          </a:prstGeom>
          <a:effectLst>
            <a:outerShdw blurRad="50800" dist="88900" dir="8400000" algn="ctr" rotWithShape="0">
              <a:srgbClr val="000000">
                <a:alpha val="7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866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1AFB01-34FE-4F23-A7C2-162DE76BD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896" y="301277"/>
            <a:ext cx="6428207" cy="625544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410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4F7C20-9F65-48FA-997C-84CDD7E72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9755" cy="68710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E8AF59-D150-42B9-BAD5-E53BFE3F6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796" y="5096070"/>
            <a:ext cx="4696408" cy="146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2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7F2EDC6-3DAC-47B6-BFDA-D8BFEA12D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66" y="226503"/>
            <a:ext cx="9822245" cy="6631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30D179-E07E-4AEB-889F-7AA7D82EE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3559">
            <a:off x="2768440" y="647075"/>
            <a:ext cx="6309495" cy="244204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A7AF72-B435-41FC-9C8A-4DCC72C67E7C}"/>
              </a:ext>
            </a:extLst>
          </p:cNvPr>
          <p:cNvCxnSpPr>
            <a:cxnSpLocks/>
          </p:cNvCxnSpPr>
          <p:nvPr/>
        </p:nvCxnSpPr>
        <p:spPr>
          <a:xfrm>
            <a:off x="1954635" y="4722659"/>
            <a:ext cx="8363824" cy="0"/>
          </a:xfrm>
          <a:prstGeom prst="straightConnector1">
            <a:avLst/>
          </a:prstGeom>
          <a:ln w="76200">
            <a:solidFill>
              <a:schemeClr val="bg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1EAD4B-62A8-4C09-98F4-02BF741065E0}"/>
              </a:ext>
            </a:extLst>
          </p:cNvPr>
          <p:cNvSpPr txBox="1"/>
          <p:nvPr/>
        </p:nvSpPr>
        <p:spPr>
          <a:xfrm>
            <a:off x="1641921" y="4075877"/>
            <a:ext cx="1152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</a:rPr>
              <a:t>2008</a:t>
            </a:r>
            <a:endParaRPr lang="en-DK" sz="2800" b="1" dirty="0">
              <a:solidFill>
                <a:schemeClr val="accent1">
                  <a:lumMod val="60000"/>
                  <a:lumOff val="40000"/>
                </a:schemeClr>
              </a:solidFill>
              <a:latin typeface="Lucida Handwriting" panose="03010101010101010101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7FDEF9-18AC-4194-8756-C9413F7192AB}"/>
              </a:ext>
            </a:extLst>
          </p:cNvPr>
          <p:cNvSpPr txBox="1"/>
          <p:nvPr/>
        </p:nvSpPr>
        <p:spPr>
          <a:xfrm>
            <a:off x="3385037" y="5038361"/>
            <a:ext cx="1152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</a:rPr>
              <a:t>2009</a:t>
            </a:r>
            <a:endParaRPr lang="en-DK" sz="2800" b="1" dirty="0">
              <a:solidFill>
                <a:schemeClr val="accent1">
                  <a:lumMod val="60000"/>
                  <a:lumOff val="40000"/>
                </a:schemeClr>
              </a:solidFill>
              <a:latin typeface="Lucida Handwriting" panose="03010101010101010101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0949A6-2019-4441-BFF6-E30C4FEC45A4}"/>
              </a:ext>
            </a:extLst>
          </p:cNvPr>
          <p:cNvSpPr txBox="1"/>
          <p:nvPr/>
        </p:nvSpPr>
        <p:spPr>
          <a:xfrm>
            <a:off x="4944417" y="4075877"/>
            <a:ext cx="1152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</a:rPr>
              <a:t>2016</a:t>
            </a:r>
            <a:endParaRPr lang="en-DK" sz="2800" b="1" dirty="0">
              <a:solidFill>
                <a:schemeClr val="accent1">
                  <a:lumMod val="60000"/>
                  <a:lumOff val="40000"/>
                </a:schemeClr>
              </a:solidFill>
              <a:latin typeface="Lucida Handwriting" panose="03010101010101010101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CD77F-041B-44A0-8FA0-F7AF2AC28428}"/>
              </a:ext>
            </a:extLst>
          </p:cNvPr>
          <p:cNvSpPr txBox="1"/>
          <p:nvPr/>
        </p:nvSpPr>
        <p:spPr>
          <a:xfrm>
            <a:off x="6725861" y="5038361"/>
            <a:ext cx="1152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</a:rPr>
              <a:t>2018</a:t>
            </a:r>
            <a:endParaRPr lang="en-DK" sz="2800" b="1" dirty="0">
              <a:solidFill>
                <a:schemeClr val="accent1">
                  <a:lumMod val="60000"/>
                  <a:lumOff val="40000"/>
                </a:schemeClr>
              </a:solidFill>
              <a:latin typeface="Lucida Handwriting" panose="03010101010101010101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AEDA72-361A-43FD-92A4-B42E01D6EAED}"/>
              </a:ext>
            </a:extLst>
          </p:cNvPr>
          <p:cNvSpPr txBox="1"/>
          <p:nvPr/>
        </p:nvSpPr>
        <p:spPr>
          <a:xfrm>
            <a:off x="8246913" y="3989016"/>
            <a:ext cx="1152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</a:rPr>
              <a:t>2019</a:t>
            </a:r>
            <a:endParaRPr lang="en-DK" sz="2800" b="1" dirty="0">
              <a:solidFill>
                <a:schemeClr val="accent1">
                  <a:lumMod val="60000"/>
                  <a:lumOff val="40000"/>
                </a:schemeClr>
              </a:solidFill>
              <a:latin typeface="Lucida Handwriting" panose="03010101010101010101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5684A-31D1-4E1E-A172-23DC59C64026}"/>
              </a:ext>
            </a:extLst>
          </p:cNvPr>
          <p:cNvSpPr txBox="1"/>
          <p:nvPr/>
        </p:nvSpPr>
        <p:spPr>
          <a:xfrm>
            <a:off x="9490245" y="5038361"/>
            <a:ext cx="1152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</a:rPr>
              <a:t>2020</a:t>
            </a:r>
            <a:endParaRPr lang="en-DK" sz="2800" b="1" dirty="0">
              <a:solidFill>
                <a:schemeClr val="accent1">
                  <a:lumMod val="60000"/>
                  <a:lumOff val="40000"/>
                </a:schemeClr>
              </a:solidFill>
              <a:latin typeface="Lucida Handwriting" panose="03010101010101010101" pitchFamily="66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4AC0FE-9E30-49DB-8ABF-8F476EB11EA8}"/>
              </a:ext>
            </a:extLst>
          </p:cNvPr>
          <p:cNvSpPr txBox="1"/>
          <p:nvPr/>
        </p:nvSpPr>
        <p:spPr>
          <a:xfrm>
            <a:off x="1548875" y="3690454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  <a:latin typeface="Lucida Handwriting" panose="03010101010101010101" pitchFamily="66" charset="0"/>
              </a:rPr>
              <a:t>Founded</a:t>
            </a:r>
            <a:endParaRPr lang="en-DK" b="1" dirty="0">
              <a:solidFill>
                <a:schemeClr val="bg1">
                  <a:lumMod val="65000"/>
                  <a:lumOff val="35000"/>
                </a:schemeClr>
              </a:solidFill>
              <a:latin typeface="Lucida Handwriting" panose="03010101010101010101" pitchFamily="66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45E7B1-A9F3-4F90-8D8B-5130A8310076}"/>
              </a:ext>
            </a:extLst>
          </p:cNvPr>
          <p:cNvSpPr txBox="1"/>
          <p:nvPr/>
        </p:nvSpPr>
        <p:spPr>
          <a:xfrm>
            <a:off x="3161109" y="5566965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  <a:latin typeface="Lucida Handwriting" panose="03010101010101010101" pitchFamily="66" charset="0"/>
              </a:rPr>
              <a:t>Rebranded</a:t>
            </a:r>
            <a:endParaRPr lang="en-DK" b="1" dirty="0">
              <a:solidFill>
                <a:schemeClr val="bg1">
                  <a:lumMod val="65000"/>
                  <a:lumOff val="35000"/>
                </a:schemeClr>
              </a:solidFill>
              <a:latin typeface="Lucida Handwriting" panose="03010101010101010101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62C947-67A7-4640-9EE2-396A5F799BD3}"/>
              </a:ext>
            </a:extLst>
          </p:cNvPr>
          <p:cNvSpPr txBox="1"/>
          <p:nvPr/>
        </p:nvSpPr>
        <p:spPr>
          <a:xfrm>
            <a:off x="4777727" y="370419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  <a:latin typeface="Lucida Handwriting" panose="03010101010101010101" pitchFamily="66" charset="0"/>
              </a:rPr>
              <a:t>Profitable</a:t>
            </a:r>
            <a:endParaRPr lang="en-DK" b="1" dirty="0">
              <a:solidFill>
                <a:schemeClr val="bg1">
                  <a:lumMod val="65000"/>
                  <a:lumOff val="35000"/>
                </a:schemeClr>
              </a:solidFill>
              <a:latin typeface="Lucida Handwriting" panose="03010101010101010101" pitchFamily="66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8AADA1-83F7-463D-81BB-A690F27FB697}"/>
              </a:ext>
            </a:extLst>
          </p:cNvPr>
          <p:cNvSpPr txBox="1"/>
          <p:nvPr/>
        </p:nvSpPr>
        <p:spPr>
          <a:xfrm>
            <a:off x="6568695" y="5566834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  <a:latin typeface="Lucida Handwriting" panose="03010101010101010101" pitchFamily="66" charset="0"/>
              </a:rPr>
              <a:t>+ $200 </a:t>
            </a:r>
            <a:r>
              <a:rPr lang="en-US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Lucida Handwriting" panose="03010101010101010101" pitchFamily="66" charset="0"/>
              </a:rPr>
              <a:t>mln</a:t>
            </a:r>
            <a:endParaRPr lang="en-DK" b="1" dirty="0">
              <a:solidFill>
                <a:schemeClr val="bg1">
                  <a:lumMod val="65000"/>
                  <a:lumOff val="35000"/>
                </a:schemeClr>
              </a:solidFill>
              <a:latin typeface="Lucida Handwriting" panose="03010101010101010101" pitchFamily="66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2A80DA-9723-460D-9A61-52FA6FC04FE6}"/>
              </a:ext>
            </a:extLst>
          </p:cNvPr>
          <p:cNvSpPr txBox="1"/>
          <p:nvPr/>
        </p:nvSpPr>
        <p:spPr>
          <a:xfrm>
            <a:off x="8003185" y="3651818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  <a:lumOff val="35000"/>
                  </a:schemeClr>
                </a:solidFill>
                <a:latin typeface="Lucida Handwriting" panose="03010101010101010101" pitchFamily="66" charset="0"/>
              </a:rPr>
              <a:t>- $320 </a:t>
            </a:r>
            <a:r>
              <a:rPr lang="en-US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Lucida Handwriting" panose="03010101010101010101" pitchFamily="66" charset="0"/>
              </a:rPr>
              <a:t>mln</a:t>
            </a:r>
            <a:endParaRPr lang="en-DK" b="1" dirty="0">
              <a:solidFill>
                <a:schemeClr val="bg1">
                  <a:lumMod val="65000"/>
                  <a:lumOff val="35000"/>
                </a:schemeClr>
              </a:solidFill>
              <a:latin typeface="Lucida Handwriting" panose="03010101010101010101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1AFF98-8326-4D4D-8107-181863C090E7}"/>
              </a:ext>
            </a:extLst>
          </p:cNvPr>
          <p:cNvSpPr txBox="1"/>
          <p:nvPr/>
        </p:nvSpPr>
        <p:spPr>
          <a:xfrm>
            <a:off x="9606509" y="5518566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Lucida Handwriting" panose="03010101010101010101" pitchFamily="66" charset="0"/>
              </a:rPr>
              <a:t>Covid</a:t>
            </a:r>
            <a:endParaRPr lang="en-DK" b="1" dirty="0">
              <a:solidFill>
                <a:schemeClr val="bg1">
                  <a:lumMod val="65000"/>
                  <a:lumOff val="35000"/>
                </a:schemeClr>
              </a:solidFill>
              <a:latin typeface="Lucida Handwriting" panose="03010101010101010101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B80FE-802B-49A5-A8ED-5F02DBCD1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203" y="586155"/>
            <a:ext cx="704922" cy="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9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FDB6E11-4207-41C3-834D-291F8E4D96AB}"/>
              </a:ext>
            </a:extLst>
          </p:cNvPr>
          <p:cNvGrpSpPr/>
          <p:nvPr/>
        </p:nvGrpSpPr>
        <p:grpSpPr>
          <a:xfrm>
            <a:off x="4689445" y="286995"/>
            <a:ext cx="2739114" cy="1007524"/>
            <a:chOff x="4726166" y="1520291"/>
            <a:chExt cx="2621911" cy="964413"/>
          </a:xfr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14A2CC-5787-4EA1-82B3-42DC6C796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6166" y="1520291"/>
              <a:ext cx="964413" cy="96441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74D592-7CB7-42ED-8D6B-F1F4D5E34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3664" y="1520291"/>
              <a:ext cx="964413" cy="96441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BB1326-9E64-45DE-B161-AC0127A0E781}"/>
              </a:ext>
            </a:extLst>
          </p:cNvPr>
          <p:cNvGrpSpPr/>
          <p:nvPr/>
        </p:nvGrpSpPr>
        <p:grpSpPr>
          <a:xfrm>
            <a:off x="3774626" y="4264094"/>
            <a:ext cx="4592493" cy="2273593"/>
            <a:chOff x="3774626" y="4264094"/>
            <a:chExt cx="4592493" cy="227359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0C12D60-BCFA-456D-BA9E-258D7754F37A}"/>
                </a:ext>
              </a:extLst>
            </p:cNvPr>
            <p:cNvGrpSpPr/>
            <p:nvPr/>
          </p:nvGrpSpPr>
          <p:grpSpPr>
            <a:xfrm>
              <a:off x="3774626" y="4264094"/>
              <a:ext cx="4592493" cy="1897051"/>
              <a:chOff x="3774626" y="4264094"/>
              <a:chExt cx="4592493" cy="189705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1B2D4E8-4578-44A3-B93C-56D7A9AE62C0}"/>
                  </a:ext>
                </a:extLst>
              </p:cNvPr>
              <p:cNvGrpSpPr/>
              <p:nvPr/>
            </p:nvGrpSpPr>
            <p:grpSpPr>
              <a:xfrm>
                <a:off x="5267850" y="4264094"/>
                <a:ext cx="1537067" cy="1897051"/>
                <a:chOff x="1301196" y="2701164"/>
                <a:chExt cx="2513751" cy="3102477"/>
              </a:xfrm>
              <a:effectLst>
                <a:outerShdw blurRad="50800" dist="50800" dir="5400000" algn="ctr" rotWithShape="0">
                  <a:srgbClr val="000000">
                    <a:alpha val="45000"/>
                  </a:srgbClr>
                </a:outerShdw>
              </a:effectLst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4A833C4A-F35E-4328-BFDF-EDD8D96FAD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39985" y="3958040"/>
                  <a:ext cx="1845601" cy="1845601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3C396F9B-5CA8-45A6-A580-9DED0EF602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01196" y="2701164"/>
                  <a:ext cx="2513751" cy="2513751"/>
                </a:xfrm>
                <a:prstGeom prst="rect">
                  <a:avLst/>
                </a:prstGeom>
              </p:spPr>
            </p:pic>
          </p:grpSp>
          <p:cxnSp>
            <p:nvCxnSpPr>
              <p:cNvPr id="61" name="Connector: Curved 60">
                <a:extLst>
                  <a:ext uri="{FF2B5EF4-FFF2-40B4-BE49-F238E27FC236}">
                    <a16:creationId xmlns:a16="http://schemas.microsoft.com/office/drawing/2014/main" id="{21660981-AA1D-4698-84B9-C6A9024C80EC}"/>
                  </a:ext>
                </a:extLst>
              </p:cNvPr>
              <p:cNvCxnSpPr>
                <a:cxnSpLocks/>
                <a:stCxn id="31" idx="2"/>
              </p:cNvCxnSpPr>
              <p:nvPr/>
            </p:nvCxnSpPr>
            <p:spPr>
              <a:xfrm rot="16200000" flipH="1">
                <a:off x="4120760" y="4511396"/>
                <a:ext cx="864498" cy="1556765"/>
              </a:xfrm>
              <a:prstGeom prst="curvedConnector2">
                <a:avLst/>
              </a:prstGeom>
              <a:ln w="7620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3" name="Connector: Curved 62">
                <a:extLst>
                  <a:ext uri="{FF2B5EF4-FFF2-40B4-BE49-F238E27FC236}">
                    <a16:creationId xmlns:a16="http://schemas.microsoft.com/office/drawing/2014/main" id="{3F24EBB7-F50F-4D8F-B1BA-2FCBCBE0C85E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 rot="5400000">
                <a:off x="7109290" y="4543332"/>
                <a:ext cx="895679" cy="1619978"/>
              </a:xfrm>
              <a:prstGeom prst="curvedConnector2">
                <a:avLst/>
              </a:prstGeom>
              <a:ln w="7620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6578734-513C-4327-B144-13858A9EFEBC}"/>
                </a:ext>
              </a:extLst>
            </p:cNvPr>
            <p:cNvSpPr txBox="1"/>
            <p:nvPr/>
          </p:nvSpPr>
          <p:spPr>
            <a:xfrm>
              <a:off x="5526710" y="6168355"/>
              <a:ext cx="1211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Wisdom</a:t>
              </a:r>
              <a:endParaRPr lang="en-DK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C86BB00-3521-4CBB-9E11-A975412ECEC4}"/>
              </a:ext>
            </a:extLst>
          </p:cNvPr>
          <p:cNvGrpSpPr/>
          <p:nvPr/>
        </p:nvGrpSpPr>
        <p:grpSpPr>
          <a:xfrm>
            <a:off x="1395755" y="1133014"/>
            <a:ext cx="4359872" cy="3724516"/>
            <a:chOff x="1395755" y="1133014"/>
            <a:chExt cx="4359872" cy="372451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E109F4A-1DC8-4A19-BEFF-11CF42B71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0033" y="3408342"/>
              <a:ext cx="1449188" cy="1449188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45000"/>
                </a:srgbClr>
              </a:outerShdw>
            </a:effectLst>
          </p:spPr>
        </p:pic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6C73DED6-9059-4E71-A24A-D463BACBA23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45880" y="2086355"/>
              <a:ext cx="3163088" cy="1256406"/>
            </a:xfrm>
            <a:prstGeom prst="bentConnector3">
              <a:avLst>
                <a:gd name="adj1" fmla="val 99852"/>
              </a:avLst>
            </a:prstGeom>
            <a:ln w="762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0988DB3-11C3-4BD0-ABCE-FADA922EC61B}"/>
                </a:ext>
              </a:extLst>
            </p:cNvPr>
            <p:cNvSpPr txBox="1"/>
            <p:nvPr/>
          </p:nvSpPr>
          <p:spPr>
            <a:xfrm>
              <a:off x="1395755" y="3844744"/>
              <a:ext cx="1503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Intelligence</a:t>
              </a:r>
              <a:endParaRPr lang="en-DK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3ED46F7-708D-41D2-BA0B-2FC7752A9696}"/>
                </a:ext>
              </a:extLst>
            </p:cNvPr>
            <p:cNvSpPr txBox="1"/>
            <p:nvPr/>
          </p:nvSpPr>
          <p:spPr>
            <a:xfrm>
              <a:off x="3912634" y="2843202"/>
              <a:ext cx="122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Machine</a:t>
              </a:r>
              <a:endParaRPr lang="en-DK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AB9B04D-1A81-40C7-A66C-20FC66B824AF}"/>
              </a:ext>
            </a:extLst>
          </p:cNvPr>
          <p:cNvGrpSpPr/>
          <p:nvPr/>
        </p:nvGrpSpPr>
        <p:grpSpPr>
          <a:xfrm>
            <a:off x="6284552" y="1212974"/>
            <a:ext cx="4098495" cy="3692508"/>
            <a:chOff x="6284552" y="1212974"/>
            <a:chExt cx="4098495" cy="369250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D4E4770-6447-4F4C-BFC8-C0543B757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1046" y="3153338"/>
              <a:ext cx="1752144" cy="1752144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45000"/>
                </a:srgbClr>
              </a:outerShdw>
            </a:effectLst>
          </p:spPr>
        </p:pic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82526065-A360-4A8E-A406-27A9A851583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390441" y="2107085"/>
              <a:ext cx="3083126" cy="1294903"/>
            </a:xfrm>
            <a:prstGeom prst="bentConnector3">
              <a:avLst>
                <a:gd name="adj1" fmla="val 99329"/>
              </a:avLst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898D8E-472F-4A76-91BB-AA231AF2F2B8}"/>
                </a:ext>
              </a:extLst>
            </p:cNvPr>
            <p:cNvSpPr txBox="1"/>
            <p:nvPr/>
          </p:nvSpPr>
          <p:spPr>
            <a:xfrm>
              <a:off x="8879440" y="3894762"/>
              <a:ext cx="15036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Knowledge</a:t>
              </a:r>
              <a:endParaRPr lang="en-DK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C9F7194-DFAA-400C-9C6E-2A05C0E5E8B1}"/>
                </a:ext>
              </a:extLst>
            </p:cNvPr>
            <p:cNvSpPr txBox="1"/>
            <p:nvPr/>
          </p:nvSpPr>
          <p:spPr>
            <a:xfrm>
              <a:off x="6934685" y="2843202"/>
              <a:ext cx="122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Human</a:t>
              </a:r>
              <a:endParaRPr lang="en-DK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CDA2261-9D48-4013-82AA-51DAA36E1463}"/>
              </a:ext>
            </a:extLst>
          </p:cNvPr>
          <p:cNvGrpSpPr/>
          <p:nvPr/>
        </p:nvGrpSpPr>
        <p:grpSpPr>
          <a:xfrm>
            <a:off x="1387771" y="698975"/>
            <a:ext cx="3301674" cy="1882781"/>
            <a:chOff x="1387771" y="698975"/>
            <a:chExt cx="3301674" cy="188278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8EAE9B-684F-4D65-8A1D-C7424CD0E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0866" y="1617343"/>
              <a:ext cx="964413" cy="96441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45000"/>
                </a:srgbClr>
              </a:outerShdw>
            </a:effectLst>
          </p:spPr>
        </p:pic>
        <p:cxnSp>
          <p:nvCxnSpPr>
            <p:cNvPr id="68" name="Connector: Curved 67">
              <a:extLst>
                <a:ext uri="{FF2B5EF4-FFF2-40B4-BE49-F238E27FC236}">
                  <a16:creationId xmlns:a16="http://schemas.microsoft.com/office/drawing/2014/main" id="{7E22DB2B-5CC3-4420-92A4-B7327A9D1735}"/>
                </a:ext>
              </a:extLst>
            </p:cNvPr>
            <p:cNvCxnSpPr>
              <a:cxnSpLocks/>
              <a:stCxn id="12" idx="0"/>
              <a:endCxn id="5" idx="1"/>
            </p:cNvCxnSpPr>
            <p:nvPr/>
          </p:nvCxnSpPr>
          <p:spPr>
            <a:xfrm rot="5400000" flipH="1" flipV="1">
              <a:off x="3597966" y="525864"/>
              <a:ext cx="826586" cy="1356372"/>
            </a:xfrm>
            <a:prstGeom prst="curvedConnector2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8A54D2-8C34-419E-A848-3526C2DFBD71}"/>
                </a:ext>
              </a:extLst>
            </p:cNvPr>
            <p:cNvSpPr txBox="1"/>
            <p:nvPr/>
          </p:nvSpPr>
          <p:spPr>
            <a:xfrm>
              <a:off x="1387771" y="1808473"/>
              <a:ext cx="827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</a:t>
              </a:r>
              <a:endParaRPr lang="en-DK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37691B7-6BC1-475B-AAE2-468083909983}"/>
                </a:ext>
              </a:extLst>
            </p:cNvPr>
            <p:cNvSpPr txBox="1"/>
            <p:nvPr/>
          </p:nvSpPr>
          <p:spPr>
            <a:xfrm rot="19546178">
              <a:off x="3151003" y="698975"/>
              <a:ext cx="1042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Mined</a:t>
              </a:r>
              <a:endParaRPr lang="en-DK" sz="14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BBF36D-08A6-4632-B505-16BE6B1F9097}"/>
              </a:ext>
            </a:extLst>
          </p:cNvPr>
          <p:cNvGrpSpPr/>
          <p:nvPr/>
        </p:nvGrpSpPr>
        <p:grpSpPr>
          <a:xfrm>
            <a:off x="7428560" y="738383"/>
            <a:ext cx="3549650" cy="1736962"/>
            <a:chOff x="7428560" y="738383"/>
            <a:chExt cx="3549650" cy="173696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8022420-4DBB-4EC4-B62F-8DB5386ED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2004" y="1510932"/>
              <a:ext cx="964413" cy="96441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45000"/>
                </a:srgbClr>
              </a:outerShdw>
            </a:effectLst>
          </p:spPr>
        </p:pic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CC2298D0-672D-4558-AC6A-08044A43C69B}"/>
                </a:ext>
              </a:extLst>
            </p:cNvPr>
            <p:cNvCxnSpPr>
              <a:cxnSpLocks/>
              <a:stCxn id="27" idx="0"/>
              <a:endCxn id="6" idx="3"/>
            </p:cNvCxnSpPr>
            <p:nvPr/>
          </p:nvCxnSpPr>
          <p:spPr>
            <a:xfrm rot="16200000" flipV="1">
              <a:off x="7841298" y="378019"/>
              <a:ext cx="720175" cy="1545652"/>
            </a:xfrm>
            <a:prstGeom prst="curvedConnector2">
              <a:avLst/>
            </a:prstGeom>
            <a:ln w="76200">
              <a:solidFill>
                <a:schemeClr val="accent3">
                  <a:lumMod val="40000"/>
                  <a:lumOff val="6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335366-0A3D-4A1F-9945-D8D03F38F8A3}"/>
                </a:ext>
              </a:extLst>
            </p:cNvPr>
            <p:cNvSpPr txBox="1"/>
            <p:nvPr/>
          </p:nvSpPr>
          <p:spPr>
            <a:xfrm>
              <a:off x="9692637" y="1808473"/>
              <a:ext cx="1285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Literature</a:t>
              </a:r>
              <a:endParaRPr lang="en-DK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334FC76-DC5A-42D6-A25F-FAA23C492C76}"/>
                </a:ext>
              </a:extLst>
            </p:cNvPr>
            <p:cNvSpPr txBox="1"/>
            <p:nvPr/>
          </p:nvSpPr>
          <p:spPr>
            <a:xfrm rot="1629317">
              <a:off x="8202132" y="738383"/>
              <a:ext cx="1042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Read</a:t>
              </a:r>
              <a:endParaRPr lang="en-DK" sz="14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D6C9221-F215-4295-BA1E-742DC7DA84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103" y="1852623"/>
            <a:ext cx="2333995" cy="233399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295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57F9A-40FD-42F4-9775-408EA06EE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27" y="275434"/>
            <a:ext cx="4168485" cy="769592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KNOWLEDGE</a:t>
            </a:r>
            <a:endParaRPr lang="en-DK" dirty="0">
              <a:solidFill>
                <a:schemeClr val="accent3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B6FAE-85A0-4FC8-BB34-5F08F8BBD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127" y="998373"/>
            <a:ext cx="5941302" cy="5537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KEY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Distance to center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Renting entire home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Home size </a:t>
            </a:r>
          </a:p>
          <a:p>
            <a:pPr marL="0" indent="0">
              <a:buNone/>
            </a:pPr>
            <a:endParaRPr lang="en-US" sz="1600" dirty="0">
              <a:solidFill>
                <a:schemeClr val="accent3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SOCIAL ASPECTS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Trust in the host is essential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Host profile is important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Homogeny is present and prevalent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Evidence of ethnic differentiation of hosts 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0F887B-F252-4DF8-8D98-05988498EC33}"/>
              </a:ext>
            </a:extLst>
          </p:cNvPr>
          <p:cNvSpPr txBox="1">
            <a:spLocks/>
          </p:cNvSpPr>
          <p:nvPr/>
        </p:nvSpPr>
        <p:spPr>
          <a:xfrm>
            <a:off x="5620139" y="961053"/>
            <a:ext cx="584255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DK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DECA63-050D-4564-BC84-13B9DED82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63" y="2113710"/>
            <a:ext cx="6496194" cy="6496194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5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776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7550-11E5-467C-BD3A-F88E43EFC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24587"/>
            <a:ext cx="9404723" cy="1400530"/>
          </a:xfrm>
        </p:spPr>
        <p:txBody>
          <a:bodyPr/>
          <a:lstStyle/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PHOTOGRAPHY</a:t>
            </a:r>
            <a:b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+mn-lt"/>
              </a:rPr>
              <a:t>- Could be holding much information – shows promise as a feature</a:t>
            </a:r>
            <a:br>
              <a:rPr lang="en-US" sz="2000" dirty="0">
                <a:solidFill>
                  <a:schemeClr val="tx1"/>
                </a:solidFill>
                <a:latin typeface="+mn-lt"/>
              </a:rPr>
            </a:br>
            <a:r>
              <a:rPr lang="en-US" sz="2000" dirty="0">
                <a:solidFill>
                  <a:schemeClr val="tx1"/>
                </a:solidFill>
                <a:latin typeface="+mn-lt"/>
              </a:rPr>
              <a:t>- Should also look into host’s photos – trust is important </a:t>
            </a:r>
            <a:endParaRPr lang="en-DK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8" name="Picture 3" descr="Before">
            <a:extLst>
              <a:ext uri="{FF2B5EF4-FFF2-40B4-BE49-F238E27FC236}">
                <a16:creationId xmlns:a16="http://schemas.microsoft.com/office/drawing/2014/main" id="{8C7275CD-DFEC-4ED2-9A41-A123C487A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2090738"/>
            <a:ext cx="261937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4" descr="After">
            <a:extLst>
              <a:ext uri="{FF2B5EF4-FFF2-40B4-BE49-F238E27FC236}">
                <a16:creationId xmlns:a16="http://schemas.microsoft.com/office/drawing/2014/main" id="{9326796F-3529-4A98-AF8F-2EC0741DD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4458489"/>
            <a:ext cx="2619375" cy="194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5" descr="Before">
            <a:extLst>
              <a:ext uri="{FF2B5EF4-FFF2-40B4-BE49-F238E27FC236}">
                <a16:creationId xmlns:a16="http://schemas.microsoft.com/office/drawing/2014/main" id="{086EC938-A029-476E-8D2A-2A946BC93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303" y="2043966"/>
            <a:ext cx="2619375" cy="194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6" descr="After">
            <a:extLst>
              <a:ext uri="{FF2B5EF4-FFF2-40B4-BE49-F238E27FC236}">
                <a16:creationId xmlns:a16="http://schemas.microsoft.com/office/drawing/2014/main" id="{0EA2DD4D-DA67-4723-B72C-B4349522F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303" y="4418049"/>
            <a:ext cx="2619375" cy="193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466A5FBC-B28C-4A01-8D96-0A69473E9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DK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3806924-5106-4B0B-9136-11436918B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81475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DK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4BE6554F-9222-4CF1-9334-5775C41EA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839075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DK"/>
          </a:p>
        </p:txBody>
      </p:sp>
      <p:pic>
        <p:nvPicPr>
          <p:cNvPr id="11" name="Picture 10" descr="Before">
            <a:extLst>
              <a:ext uri="{FF2B5EF4-FFF2-40B4-BE49-F238E27FC236}">
                <a16:creationId xmlns:a16="http://schemas.microsoft.com/office/drawing/2014/main" id="{427E5707-7AC6-427D-9E48-4E4D59D99DD6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495" y="2029620"/>
            <a:ext cx="2619375" cy="1991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fter">
            <a:extLst>
              <a:ext uri="{FF2B5EF4-FFF2-40B4-BE49-F238E27FC236}">
                <a16:creationId xmlns:a16="http://schemas.microsoft.com/office/drawing/2014/main" id="{6056CF19-5A0F-45A2-B949-9A4583D836B2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495" y="4403703"/>
            <a:ext cx="2619375" cy="19872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1F7A2685-96E4-4071-BAD4-7184818FC434}"/>
              </a:ext>
            </a:extLst>
          </p:cNvPr>
          <p:cNvSpPr/>
          <p:nvPr/>
        </p:nvSpPr>
        <p:spPr>
          <a:xfrm>
            <a:off x="1624561" y="3749255"/>
            <a:ext cx="662473" cy="1142817"/>
          </a:xfrm>
          <a:prstGeom prst="downArrow">
            <a:avLst/>
          </a:prstGeom>
          <a:effectLst>
            <a:outerShdw blurRad="50800" dist="50800" dir="5400000" algn="ctr" rotWithShape="0">
              <a:srgbClr val="000000">
                <a:alpha val="65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AC70E429-76DC-44CC-9905-9B70543C2654}"/>
              </a:ext>
            </a:extLst>
          </p:cNvPr>
          <p:cNvSpPr/>
          <p:nvPr/>
        </p:nvSpPr>
        <p:spPr>
          <a:xfrm>
            <a:off x="5179754" y="3749752"/>
            <a:ext cx="662473" cy="1142817"/>
          </a:xfrm>
          <a:prstGeom prst="downArrow">
            <a:avLst/>
          </a:prstGeom>
          <a:effectLst>
            <a:outerShdw blurRad="50800" dist="50800" dir="5400000" algn="ctr" rotWithShape="0">
              <a:srgbClr val="000000">
                <a:alpha val="65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FA7D8DCD-12D3-456C-AEA2-E0EB8856CBFA}"/>
              </a:ext>
            </a:extLst>
          </p:cNvPr>
          <p:cNvSpPr/>
          <p:nvPr/>
        </p:nvSpPr>
        <p:spPr>
          <a:xfrm>
            <a:off x="8734946" y="3731101"/>
            <a:ext cx="662473" cy="1142817"/>
          </a:xfrm>
          <a:prstGeom prst="downArrow">
            <a:avLst/>
          </a:prstGeom>
          <a:effectLst>
            <a:outerShdw blurRad="50800" dist="50800" dir="5400000" algn="ctr" rotWithShape="0">
              <a:srgbClr val="000000">
                <a:alpha val="65000"/>
              </a:srgb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8351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85569B-4056-4DF2-92B3-FF7B6D67E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69" y="0"/>
            <a:ext cx="10443050" cy="6792686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>
                <a:alpha val="6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ECA3FB-E7D8-494A-912F-601101D6E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960" y="528543"/>
            <a:ext cx="763554" cy="763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AD17DA-06F9-4316-9970-9227270DF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50" y="1686900"/>
            <a:ext cx="763554" cy="763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5380FE-907D-4E21-953A-CB3F326EE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507" y="3014566"/>
            <a:ext cx="763554" cy="7635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596685-9CD8-4938-A885-97886DCC9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046" y="1820639"/>
            <a:ext cx="763554" cy="763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B8E7EE-1578-40C9-B0DB-A9099BC57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190" y="1597092"/>
            <a:ext cx="763554" cy="7635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A14460-3AAC-41E6-95CC-7B34E36A4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47" y="5083243"/>
            <a:ext cx="763554" cy="7635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474917-4739-46D5-BEC7-8822E945D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583" y="4404831"/>
            <a:ext cx="763554" cy="7635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0F374B-7C7F-4281-87CA-ABF91C16E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995" y="5337892"/>
            <a:ext cx="763554" cy="7635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B88D5A-5C99-4F6B-8D04-59BF5A7EE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514" y="2349181"/>
            <a:ext cx="763554" cy="7635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6ABC66-C2A1-4D4F-9348-FD172349C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373" y="2877723"/>
            <a:ext cx="763554" cy="76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5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DE6159-7108-466E-BCE0-19A6BBC0D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443" y="411474"/>
            <a:ext cx="6035052" cy="60350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489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6E7ECFEB-E129-4411-AED9-1D0235FA03EC}"/>
              </a:ext>
            </a:extLst>
          </p:cNvPr>
          <p:cNvGrpSpPr/>
          <p:nvPr/>
        </p:nvGrpSpPr>
        <p:grpSpPr>
          <a:xfrm>
            <a:off x="6491414" y="2483646"/>
            <a:ext cx="2326384" cy="1906039"/>
            <a:chOff x="7933004" y="2040909"/>
            <a:chExt cx="3359665" cy="2752620"/>
          </a:xfr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804DC92F-4A46-4E8E-A9F1-DAB7EEA80A4F}"/>
                </a:ext>
              </a:extLst>
            </p:cNvPr>
            <p:cNvSpPr/>
            <p:nvPr/>
          </p:nvSpPr>
          <p:spPr>
            <a:xfrm>
              <a:off x="7933004" y="2040909"/>
              <a:ext cx="3359665" cy="275262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F05567E-1A2D-4FC8-A086-32F539D53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6109" y="2179302"/>
              <a:ext cx="1873454" cy="245852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DA1265B-9EF4-44EE-BFB5-38F170E212AE}"/>
              </a:ext>
            </a:extLst>
          </p:cNvPr>
          <p:cNvGrpSpPr/>
          <p:nvPr/>
        </p:nvGrpSpPr>
        <p:grpSpPr>
          <a:xfrm>
            <a:off x="491979" y="2399894"/>
            <a:ext cx="2325866" cy="1847500"/>
            <a:chOff x="261331" y="2086104"/>
            <a:chExt cx="3481954" cy="276581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FA729D6-3003-459E-A5FB-5DABB672C5B4}"/>
                </a:ext>
              </a:extLst>
            </p:cNvPr>
            <p:cNvSpPr/>
            <p:nvPr/>
          </p:nvSpPr>
          <p:spPr>
            <a:xfrm>
              <a:off x="261331" y="2086104"/>
              <a:ext cx="3481954" cy="276581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75000"/>
                </a:schemeClr>
              </a:solidFill>
            </a:ln>
            <a:effectLst>
              <a:outerShdw blurRad="50800" dist="50800" dir="5400000" algn="ctr" rotWithShape="0">
                <a:srgbClr val="000000">
                  <a:alpha val="9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2FFFF40-1228-4D5A-B901-6541EFC01250}"/>
                </a:ext>
              </a:extLst>
            </p:cNvPr>
            <p:cNvGrpSpPr/>
            <p:nvPr/>
          </p:nvGrpSpPr>
          <p:grpSpPr>
            <a:xfrm>
              <a:off x="563604" y="2107645"/>
              <a:ext cx="2744272" cy="2744272"/>
              <a:chOff x="621303" y="348799"/>
              <a:chExt cx="3579029" cy="357902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BED5391-61F5-468A-8CF4-CE7564DE3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303" y="348799"/>
                <a:ext cx="3579029" cy="3579029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9008BB1-5465-477F-8829-0ED4C3BC8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4390" y="1424590"/>
                <a:ext cx="822648" cy="822648"/>
              </a:xfrm>
              <a:prstGeom prst="rect">
                <a:avLst/>
              </a:pr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1B7A595-1455-4857-B134-4418B279B0F7}"/>
              </a:ext>
            </a:extLst>
          </p:cNvPr>
          <p:cNvGrpSpPr/>
          <p:nvPr/>
        </p:nvGrpSpPr>
        <p:grpSpPr>
          <a:xfrm>
            <a:off x="3795700" y="2572905"/>
            <a:ext cx="1717859" cy="1627445"/>
            <a:chOff x="5901577" y="439926"/>
            <a:chExt cx="3046792" cy="2886422"/>
          </a:xfr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grpSpPr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0D5E56A5-E588-4169-B8F2-D65CEB6EAF82}"/>
                </a:ext>
              </a:extLst>
            </p:cNvPr>
            <p:cNvSpPr/>
            <p:nvPr/>
          </p:nvSpPr>
          <p:spPr>
            <a:xfrm>
              <a:off x="5901577" y="439926"/>
              <a:ext cx="3046792" cy="2886422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7BBE735-1870-44AB-8EA9-F6EB99D85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8279" y="1883137"/>
              <a:ext cx="1193391" cy="119338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A0FB8F7-7472-41E3-8FA7-44A0585B5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2725" y="775728"/>
              <a:ext cx="1024502" cy="102449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46FF6C0-9255-4A8B-9134-543E9693B970}"/>
                </a:ext>
              </a:extLst>
            </p:cNvPr>
            <p:cNvSpPr/>
            <p:nvPr/>
          </p:nvSpPr>
          <p:spPr>
            <a:xfrm>
              <a:off x="6369514" y="1852873"/>
              <a:ext cx="2110914" cy="6595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45DAD3F7-8946-4C41-BFB8-FECFB89CE185}"/>
              </a:ext>
            </a:extLst>
          </p:cNvPr>
          <p:cNvSpPr/>
          <p:nvPr/>
        </p:nvSpPr>
        <p:spPr>
          <a:xfrm>
            <a:off x="3069100" y="3205027"/>
            <a:ext cx="569093" cy="36320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58B9E146-C68D-4A3A-8335-8C5A2C206CB6}"/>
              </a:ext>
            </a:extLst>
          </p:cNvPr>
          <p:cNvSpPr/>
          <p:nvPr/>
        </p:nvSpPr>
        <p:spPr>
          <a:xfrm>
            <a:off x="5666411" y="3205027"/>
            <a:ext cx="569093" cy="36320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20CBB9-0272-4B90-A5FB-4D652F0016D4}"/>
              </a:ext>
            </a:extLst>
          </p:cNvPr>
          <p:cNvSpPr txBox="1"/>
          <p:nvPr/>
        </p:nvSpPr>
        <p:spPr>
          <a:xfrm>
            <a:off x="324027" y="867322"/>
            <a:ext cx="49904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DATA STREAM</a:t>
            </a:r>
            <a:endParaRPr lang="en-DK" sz="4400" dirty="0">
              <a:solidFill>
                <a:schemeClr val="accent3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552F5-FA4B-400F-BFC4-E9803FB6E04F}"/>
              </a:ext>
            </a:extLst>
          </p:cNvPr>
          <p:cNvSpPr txBox="1"/>
          <p:nvPr/>
        </p:nvSpPr>
        <p:spPr>
          <a:xfrm>
            <a:off x="425830" y="4381895"/>
            <a:ext cx="245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stored on web</a:t>
            </a:r>
            <a:endParaRPr lang="en-DK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592296-8C73-4B9A-B54E-8BAE148CC691}"/>
              </a:ext>
            </a:extLst>
          </p:cNvPr>
          <p:cNvSpPr txBox="1"/>
          <p:nvPr/>
        </p:nvSpPr>
        <p:spPr>
          <a:xfrm>
            <a:off x="3930592" y="2033729"/>
            <a:ext cx="1735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 labor </a:t>
            </a:r>
            <a:endParaRPr lang="en-DK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5A702B-4139-45C9-BDBC-B1E16A17822B}"/>
              </a:ext>
            </a:extLst>
          </p:cNvPr>
          <p:cNvSpPr txBox="1"/>
          <p:nvPr/>
        </p:nvSpPr>
        <p:spPr>
          <a:xfrm>
            <a:off x="3732215" y="4389685"/>
            <a:ext cx="193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Automatization</a:t>
            </a:r>
            <a:endParaRPr lang="en-DK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2C2643-3FF5-4942-806F-FA8EE8B0ADBF}"/>
              </a:ext>
            </a:extLst>
          </p:cNvPr>
          <p:cNvGrpSpPr/>
          <p:nvPr/>
        </p:nvGrpSpPr>
        <p:grpSpPr>
          <a:xfrm>
            <a:off x="6096000" y="574438"/>
            <a:ext cx="3055404" cy="1584294"/>
            <a:chOff x="6096000" y="574438"/>
            <a:chExt cx="3055404" cy="158429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C727D1C-029C-4F25-ABF3-5E18FA647E9C}"/>
                </a:ext>
              </a:extLst>
            </p:cNvPr>
            <p:cNvGrpSpPr/>
            <p:nvPr/>
          </p:nvGrpSpPr>
          <p:grpSpPr>
            <a:xfrm>
              <a:off x="6096000" y="574438"/>
              <a:ext cx="1362722" cy="1278043"/>
              <a:chOff x="4393405" y="560109"/>
              <a:chExt cx="1916641" cy="1797542"/>
            </a:xfrm>
            <a:effectLst>
              <a:outerShdw blurRad="50800" dist="50800" dir="5400000" algn="ctr" rotWithShape="0">
                <a:srgbClr val="000000">
                  <a:alpha val="99000"/>
                </a:srgbClr>
              </a:outerShdw>
            </a:effectLst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2765C39-A441-49F2-B748-963F7E156D74}"/>
                  </a:ext>
                </a:extLst>
              </p:cNvPr>
              <p:cNvSpPr/>
              <p:nvPr/>
            </p:nvSpPr>
            <p:spPr>
              <a:xfrm>
                <a:off x="4845596" y="619108"/>
                <a:ext cx="1464450" cy="146445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762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0B4AE326-4341-48ED-85AF-858B6BAD1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3405" y="560109"/>
                <a:ext cx="1797542" cy="1797542"/>
              </a:xfrm>
              <a:prstGeom prst="rect">
                <a:avLst/>
              </a:prstGeom>
            </p:spPr>
          </p:pic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2301554-2EBA-4B50-AB99-9A015A914EF1}"/>
                </a:ext>
              </a:extLst>
            </p:cNvPr>
            <p:cNvGrpSpPr/>
            <p:nvPr/>
          </p:nvGrpSpPr>
          <p:grpSpPr>
            <a:xfrm>
              <a:off x="8069901" y="611520"/>
              <a:ext cx="1078814" cy="1078695"/>
              <a:chOff x="6722024" y="555502"/>
              <a:chExt cx="1540926" cy="1540756"/>
            </a:xfrm>
            <a:effectLst>
              <a:outerShdw blurRad="50800" dist="50800" dir="5400000" algn="ctr" rotWithShape="0">
                <a:srgbClr val="000000">
                  <a:alpha val="99000"/>
                </a:srgbClr>
              </a:outerShdw>
            </a:effectLst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B505AD7-F75F-4F5A-975C-2D22B2849F5C}"/>
                  </a:ext>
                </a:extLst>
              </p:cNvPr>
              <p:cNvSpPr/>
              <p:nvPr/>
            </p:nvSpPr>
            <p:spPr>
              <a:xfrm>
                <a:off x="6798500" y="555502"/>
                <a:ext cx="1464450" cy="146445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762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CDEAEF8C-EF64-4E2C-9824-7CB8FA1735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13667">
                <a:off x="6722024" y="726920"/>
                <a:ext cx="1369338" cy="1369338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34DB17-2DEB-4CC1-A09F-34AFD39B2D9E}"/>
                </a:ext>
              </a:extLst>
            </p:cNvPr>
            <p:cNvSpPr txBox="1"/>
            <p:nvPr/>
          </p:nvSpPr>
          <p:spPr>
            <a:xfrm>
              <a:off x="6576650" y="1789400"/>
              <a:ext cx="797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 </a:t>
              </a:r>
              <a:endParaRPr lang="en-DK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28EDEE-7F6B-48AD-9664-ACDE7773527A}"/>
                </a:ext>
              </a:extLst>
            </p:cNvPr>
            <p:cNvSpPr txBox="1"/>
            <p:nvPr/>
          </p:nvSpPr>
          <p:spPr>
            <a:xfrm>
              <a:off x="8088193" y="1782548"/>
              <a:ext cx="1063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Storage </a:t>
              </a:r>
              <a:endParaRPr lang="en-DK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EE40F27-64AA-417B-A4FC-9DB1F84255BE}"/>
              </a:ext>
            </a:extLst>
          </p:cNvPr>
          <p:cNvGrpSpPr/>
          <p:nvPr/>
        </p:nvGrpSpPr>
        <p:grpSpPr>
          <a:xfrm>
            <a:off x="6462745" y="4957514"/>
            <a:ext cx="2772748" cy="1478852"/>
            <a:chOff x="6462745" y="4957514"/>
            <a:chExt cx="2772748" cy="1478852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90CC391-1BFC-4EFA-8931-95420A6530F5}"/>
                </a:ext>
              </a:extLst>
            </p:cNvPr>
            <p:cNvGrpSpPr/>
            <p:nvPr/>
          </p:nvGrpSpPr>
          <p:grpSpPr>
            <a:xfrm>
              <a:off x="6854056" y="4957514"/>
              <a:ext cx="1695187" cy="1237648"/>
              <a:chOff x="7213391" y="4985751"/>
              <a:chExt cx="2279781" cy="1664457"/>
            </a:xfrm>
            <a:effectLst>
              <a:outerShdw blurRad="50800" dist="50800" dir="5400000" algn="ctr" rotWithShape="0">
                <a:srgbClr val="000000">
                  <a:alpha val="99000"/>
                </a:srgbClr>
              </a:outerShdw>
            </a:effectLst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1E5A518-B652-4793-BEDD-600832E39C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13391" y="4985751"/>
                <a:ext cx="1464450" cy="1464450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BEFB90BE-029A-4529-A156-D8053F995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8722" y="5185758"/>
                <a:ext cx="1464450" cy="1464450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4F5177-8B75-4567-A469-0DD4A8C1B1F9}"/>
                </a:ext>
              </a:extLst>
            </p:cNvPr>
            <p:cNvSpPr txBox="1"/>
            <p:nvPr/>
          </p:nvSpPr>
          <p:spPr>
            <a:xfrm>
              <a:off x="6462745" y="6067034"/>
              <a:ext cx="27727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Distributed computing</a:t>
              </a:r>
              <a:endParaRPr lang="en-DK" dirty="0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EA5576D0-CD4D-4BC1-A467-9A83AF414C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206" y="183146"/>
            <a:ext cx="782583" cy="78258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F3EB75E-DEFF-45E0-84E9-DC5CCCBF7140}"/>
              </a:ext>
            </a:extLst>
          </p:cNvPr>
          <p:cNvSpPr txBox="1"/>
          <p:nvPr/>
        </p:nvSpPr>
        <p:spPr>
          <a:xfrm>
            <a:off x="10652956" y="961599"/>
            <a:ext cx="1254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Takes input</a:t>
            </a:r>
            <a:endParaRPr lang="en-DK" sz="14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D36A23D-D56E-4D8C-AD68-7ACD9AE44B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084" y="2377053"/>
            <a:ext cx="725658" cy="72565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C40E026-F125-4EC2-BA83-DC5969425439}"/>
              </a:ext>
            </a:extLst>
          </p:cNvPr>
          <p:cNvSpPr txBox="1"/>
          <p:nvPr/>
        </p:nvSpPr>
        <p:spPr>
          <a:xfrm>
            <a:off x="10583618" y="3074051"/>
            <a:ext cx="1254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Un-archives</a:t>
            </a:r>
            <a:endParaRPr lang="en-DK" sz="14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FF9C14D-65BB-432C-9AC3-53C143BCC297}"/>
              </a:ext>
            </a:extLst>
          </p:cNvPr>
          <p:cNvGrpSpPr/>
          <p:nvPr/>
        </p:nvGrpSpPr>
        <p:grpSpPr>
          <a:xfrm>
            <a:off x="10526308" y="4566561"/>
            <a:ext cx="1741572" cy="997654"/>
            <a:chOff x="1892400" y="4778198"/>
            <a:chExt cx="3708894" cy="212462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5B2CDB3-8B64-44FC-A296-196E71203C3E}"/>
                </a:ext>
              </a:extLst>
            </p:cNvPr>
            <p:cNvGrpSpPr/>
            <p:nvPr/>
          </p:nvGrpSpPr>
          <p:grpSpPr>
            <a:xfrm>
              <a:off x="2497567" y="4778198"/>
              <a:ext cx="1848091" cy="1734661"/>
              <a:chOff x="736489" y="1820394"/>
              <a:chExt cx="3120408" cy="2928887"/>
            </a:xfrm>
            <a:effectLst>
              <a:outerShdw blurRad="50800" dist="50800" dir="5400000" algn="ctr" rotWithShape="0">
                <a:srgbClr val="000000">
                  <a:alpha val="99000"/>
                </a:srgbClr>
              </a:outerShdw>
            </a:effectLst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248B062B-B8CB-4AAC-B28D-C17BAC658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489" y="1820394"/>
                <a:ext cx="2109348" cy="2109348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3F7CF304-DD26-4A8F-9471-AAA7FA3AA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9541" y="2136006"/>
                <a:ext cx="2193398" cy="2193398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F1553D59-D988-4B8E-B2AC-87C657027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6520" y="2478904"/>
                <a:ext cx="2270377" cy="2270377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5CCBA29-59F0-4290-BF09-A80FE016F316}"/>
                </a:ext>
              </a:extLst>
            </p:cNvPr>
            <p:cNvSpPr txBox="1"/>
            <p:nvPr/>
          </p:nvSpPr>
          <p:spPr>
            <a:xfrm>
              <a:off x="1892400" y="6247376"/>
              <a:ext cx="3708894" cy="655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Structures folders</a:t>
              </a:r>
              <a:endParaRPr lang="en-DK" sz="14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DA0B111-3EA5-458C-BD76-1AD61D2A51EC}"/>
              </a:ext>
            </a:extLst>
          </p:cNvPr>
          <p:cNvGrpSpPr/>
          <p:nvPr/>
        </p:nvGrpSpPr>
        <p:grpSpPr>
          <a:xfrm>
            <a:off x="10591901" y="3458069"/>
            <a:ext cx="1355005" cy="1111940"/>
            <a:chOff x="10591901" y="4419129"/>
            <a:chExt cx="1355005" cy="1111940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3FA75CBF-5C8C-4D46-A4FA-FC6CE7489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1084" y="4419129"/>
              <a:ext cx="747173" cy="747173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99000"/>
                </a:srgbClr>
              </a:outerShdw>
            </a:effectLst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5ECCE39-CA07-4925-B08B-7E78C8F0ADF5}"/>
                </a:ext>
              </a:extLst>
            </p:cNvPr>
            <p:cNvSpPr txBox="1"/>
            <p:nvPr/>
          </p:nvSpPr>
          <p:spPr>
            <a:xfrm>
              <a:off x="10591901" y="5223292"/>
              <a:ext cx="13550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Cleans data</a:t>
              </a:r>
              <a:endParaRPr lang="en-DK" sz="1400" dirty="0"/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869F6AD8-91AA-48A2-B42D-3DDDB54334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94" y="5588059"/>
            <a:ext cx="634663" cy="63466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3E4E28C-7F22-4CC6-87FB-8E794B8436B1}"/>
              </a:ext>
            </a:extLst>
          </p:cNvPr>
          <p:cNvSpPr txBox="1"/>
          <p:nvPr/>
        </p:nvSpPr>
        <p:spPr>
          <a:xfrm>
            <a:off x="10754823" y="6279712"/>
            <a:ext cx="1053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Alerts user</a:t>
            </a:r>
            <a:endParaRPr lang="en-DK" sz="1400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0307FDD5-A44A-4871-BBE6-57F6C88F5F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084" y="1354273"/>
            <a:ext cx="733705" cy="73370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D42F9AB-B3BF-43E7-97B7-C9BBCDE72F0C}"/>
              </a:ext>
            </a:extLst>
          </p:cNvPr>
          <p:cNvSpPr txBox="1"/>
          <p:nvPr/>
        </p:nvSpPr>
        <p:spPr>
          <a:xfrm>
            <a:off x="10609060" y="2074288"/>
            <a:ext cx="1177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Downloads</a:t>
            </a:r>
            <a:endParaRPr lang="en-DK" sz="1400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728E037D-9221-48B0-8BA3-60E00F15A592}"/>
              </a:ext>
            </a:extLst>
          </p:cNvPr>
          <p:cNvSpPr/>
          <p:nvPr/>
        </p:nvSpPr>
        <p:spPr>
          <a:xfrm>
            <a:off x="9051146" y="606300"/>
            <a:ext cx="1539631" cy="5523157"/>
          </a:xfrm>
          <a:prstGeom prst="leftBrace">
            <a:avLst>
              <a:gd name="adj1" fmla="val 8333"/>
              <a:gd name="adj2" fmla="val 50616"/>
            </a:avLst>
          </a:prstGeom>
          <a:ln w="76200">
            <a:solidFill>
              <a:schemeClr val="accent4">
                <a:lumMod val="60000"/>
                <a:lumOff val="40000"/>
              </a:schemeClr>
            </a:solidFill>
            <a:prstDash val="solid"/>
          </a:ln>
          <a:effectLst>
            <a:outerShdw blurRad="50800" dist="50800" dir="5400000" algn="ctr" rotWithShape="0">
              <a:srgbClr val="000000">
                <a:alpha val="7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2285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1644</TotalTime>
  <Words>402</Words>
  <Application>Microsoft Office PowerPoint</Application>
  <PresentationFormat>Widescreen</PresentationFormat>
  <Paragraphs>115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Century Gothic</vt:lpstr>
      <vt:lpstr>Lucida Handwriting</vt:lpstr>
      <vt:lpstr>Wingdings 3</vt:lpstr>
      <vt:lpstr>Ion</vt:lpstr>
      <vt:lpstr>Predicting Airbnb nightly prices    A regression problem using machine learning</vt:lpstr>
      <vt:lpstr>PowerPoint Presentation</vt:lpstr>
      <vt:lpstr>PowerPoint Presentation</vt:lpstr>
      <vt:lpstr>PowerPoint Presentation</vt:lpstr>
      <vt:lpstr>KNOWLEDGE</vt:lpstr>
      <vt:lpstr>PHOTOGRAPHY - Could be holding much information – shows promise as a feature - Should also look into host’s photos – trust is important </vt:lpstr>
      <vt:lpstr>PowerPoint Presentation</vt:lpstr>
      <vt:lpstr>PowerPoint Presentation</vt:lpstr>
      <vt:lpstr>PowerPoint Presentation</vt:lpstr>
      <vt:lpstr>THE DATA</vt:lpstr>
      <vt:lpstr>RANDOM FORESTS </vt:lpstr>
      <vt:lpstr>EXPERIMENT PHASES</vt:lpstr>
      <vt:lpstr>RESULTS</vt:lpstr>
      <vt:lpstr>TRAIN VS TEST R2</vt:lpstr>
      <vt:lpstr>TAKE AWAYS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Airbnb nightly prices  A regression problem using machine learning</dc:title>
  <dc:creator>Alin</dc:creator>
  <cp:lastModifiedBy>Alin</cp:lastModifiedBy>
  <cp:revision>103</cp:revision>
  <dcterms:created xsi:type="dcterms:W3CDTF">2020-06-05T18:22:55Z</dcterms:created>
  <dcterms:modified xsi:type="dcterms:W3CDTF">2020-06-07T20:24:06Z</dcterms:modified>
</cp:coreProperties>
</file>